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72" r:id="rId9"/>
    <p:sldId id="279" r:id="rId10"/>
    <p:sldId id="273" r:id="rId11"/>
    <p:sldId id="275" r:id="rId12"/>
    <p:sldId id="276" r:id="rId13"/>
    <p:sldId id="277" r:id="rId14"/>
    <p:sldId id="278" r:id="rId15"/>
    <p:sldId id="258" r:id="rId16"/>
    <p:sldId id="259" r:id="rId17"/>
    <p:sldId id="261" r:id="rId18"/>
    <p:sldId id="260" r:id="rId19"/>
    <p:sldId id="262" r:id="rId20"/>
    <p:sldId id="263" r:id="rId21"/>
    <p:sldId id="266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55B91-7FAD-4D10-9BE9-8100FE2F17D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9686476-3748-43A2-B5C0-068324503BF0}">
      <dgm:prSet phldrT="[Text]"/>
      <dgm:spPr/>
      <dgm:t>
        <a:bodyPr/>
        <a:lstStyle/>
        <a:p>
          <a:r>
            <a:rPr lang="en-IN" dirty="0"/>
            <a:t>DATA</a:t>
          </a:r>
        </a:p>
      </dgm:t>
    </dgm:pt>
    <dgm:pt modelId="{F24D0BA8-2A05-4D4D-A84D-2412A5CB496E}" type="parTrans" cxnId="{0F2A415E-D3DD-495E-BFCC-1E7862AD655A}">
      <dgm:prSet/>
      <dgm:spPr/>
      <dgm:t>
        <a:bodyPr/>
        <a:lstStyle/>
        <a:p>
          <a:endParaRPr lang="en-IN"/>
        </a:p>
      </dgm:t>
    </dgm:pt>
    <dgm:pt modelId="{2956168F-273F-4ACA-88FF-8E8D490D4F22}" type="sibTrans" cxnId="{0F2A415E-D3DD-495E-BFCC-1E7862AD655A}">
      <dgm:prSet/>
      <dgm:spPr/>
      <dgm:t>
        <a:bodyPr/>
        <a:lstStyle/>
        <a:p>
          <a:endParaRPr lang="en-IN"/>
        </a:p>
      </dgm:t>
    </dgm:pt>
    <dgm:pt modelId="{8E5CA23B-71B3-4AD0-A4F3-95CBDC534C45}">
      <dgm:prSet phldrT="[Text]"/>
      <dgm:spPr/>
      <dgm:t>
        <a:bodyPr/>
        <a:lstStyle/>
        <a:p>
          <a:r>
            <a:rPr lang="en-IN" dirty="0"/>
            <a:t>64 bit data block</a:t>
          </a:r>
        </a:p>
      </dgm:t>
    </dgm:pt>
    <dgm:pt modelId="{80F21804-26CF-4522-82E0-D993B8745897}" type="parTrans" cxnId="{304411CE-FD9C-4D1E-950E-E3D4D8E15D61}">
      <dgm:prSet/>
      <dgm:spPr/>
      <dgm:t>
        <a:bodyPr/>
        <a:lstStyle/>
        <a:p>
          <a:endParaRPr lang="en-IN"/>
        </a:p>
      </dgm:t>
    </dgm:pt>
    <dgm:pt modelId="{297CF666-5050-49FB-8004-A4EB6F92BEB2}" type="sibTrans" cxnId="{304411CE-FD9C-4D1E-950E-E3D4D8E15D61}">
      <dgm:prSet/>
      <dgm:spPr/>
      <dgm:t>
        <a:bodyPr/>
        <a:lstStyle/>
        <a:p>
          <a:endParaRPr lang="en-IN"/>
        </a:p>
      </dgm:t>
    </dgm:pt>
    <dgm:pt modelId="{60B05103-7DB5-4E2A-AFCE-5831532E0297}">
      <dgm:prSet phldrT="[Text]"/>
      <dgm:spPr/>
      <dgm:t>
        <a:bodyPr/>
        <a:lstStyle/>
        <a:p>
          <a:r>
            <a:rPr lang="en-IN" dirty="0"/>
            <a:t>DES</a:t>
          </a:r>
        </a:p>
      </dgm:t>
    </dgm:pt>
    <dgm:pt modelId="{4CA030EC-5A79-4D3F-B5E4-756F6022719C}" type="parTrans" cxnId="{F00DAF53-030D-4D79-A4A8-6C630E42258F}">
      <dgm:prSet/>
      <dgm:spPr/>
      <dgm:t>
        <a:bodyPr/>
        <a:lstStyle/>
        <a:p>
          <a:endParaRPr lang="en-IN"/>
        </a:p>
      </dgm:t>
    </dgm:pt>
    <dgm:pt modelId="{156DB78B-AA8F-4D0C-8C15-AA23FE1F45A7}" type="sibTrans" cxnId="{F00DAF53-030D-4D79-A4A8-6C630E42258F}">
      <dgm:prSet/>
      <dgm:spPr/>
      <dgm:t>
        <a:bodyPr/>
        <a:lstStyle/>
        <a:p>
          <a:endParaRPr lang="en-IN"/>
        </a:p>
      </dgm:t>
    </dgm:pt>
    <dgm:pt modelId="{FA995BB1-FDB9-4DD4-AEAF-F4574AED4F68}">
      <dgm:prSet phldrT="[Text]"/>
      <dgm:spPr/>
      <dgm:t>
        <a:bodyPr/>
        <a:lstStyle/>
        <a:p>
          <a:r>
            <a:rPr lang="en-IN" dirty="0"/>
            <a:t>Apply Des algorithm</a:t>
          </a:r>
        </a:p>
      </dgm:t>
    </dgm:pt>
    <dgm:pt modelId="{F9F319EF-DAB8-4C7E-A9AF-0FE78D9E4387}" type="parTrans" cxnId="{25518C0B-1BC3-49AD-80F3-EB6E7241B2A2}">
      <dgm:prSet/>
      <dgm:spPr/>
      <dgm:t>
        <a:bodyPr/>
        <a:lstStyle/>
        <a:p>
          <a:endParaRPr lang="en-IN"/>
        </a:p>
      </dgm:t>
    </dgm:pt>
    <dgm:pt modelId="{FD72B42D-777A-4A89-9655-8831B99603AC}" type="sibTrans" cxnId="{25518C0B-1BC3-49AD-80F3-EB6E7241B2A2}">
      <dgm:prSet/>
      <dgm:spPr/>
      <dgm:t>
        <a:bodyPr/>
        <a:lstStyle/>
        <a:p>
          <a:endParaRPr lang="en-IN"/>
        </a:p>
      </dgm:t>
    </dgm:pt>
    <dgm:pt modelId="{F69BAB28-D72C-4BE8-9B34-4BABB147B584}">
      <dgm:prSet phldrT="[Text]"/>
      <dgm:spPr/>
      <dgm:t>
        <a:bodyPr/>
        <a:lstStyle/>
        <a:p>
          <a:r>
            <a:rPr lang="en-IN" dirty="0"/>
            <a:t>ENCRYPTED DATA</a:t>
          </a:r>
        </a:p>
      </dgm:t>
    </dgm:pt>
    <dgm:pt modelId="{3BD6762D-29F7-4308-BA0E-FF3EF763ADF5}" type="parTrans" cxnId="{12FABC17-591C-43CC-9F7F-38067ABC5115}">
      <dgm:prSet/>
      <dgm:spPr/>
      <dgm:t>
        <a:bodyPr/>
        <a:lstStyle/>
        <a:p>
          <a:endParaRPr lang="en-IN"/>
        </a:p>
      </dgm:t>
    </dgm:pt>
    <dgm:pt modelId="{1A7769D9-3AB1-4A2F-9028-C2E8262E827D}" type="sibTrans" cxnId="{12FABC17-591C-43CC-9F7F-38067ABC5115}">
      <dgm:prSet/>
      <dgm:spPr/>
      <dgm:t>
        <a:bodyPr/>
        <a:lstStyle/>
        <a:p>
          <a:endParaRPr lang="en-IN"/>
        </a:p>
      </dgm:t>
    </dgm:pt>
    <dgm:pt modelId="{784A70DB-3805-4407-AEE2-6ED3FFCDB34A}">
      <dgm:prSet phldrT="[Text]"/>
      <dgm:spPr/>
      <dgm:t>
        <a:bodyPr/>
        <a:lstStyle/>
        <a:p>
          <a:r>
            <a:rPr lang="en-IN" dirty="0"/>
            <a:t>Encrypted text 64bit block.</a:t>
          </a:r>
        </a:p>
      </dgm:t>
    </dgm:pt>
    <dgm:pt modelId="{6DB01F23-7835-4E4C-BDFA-7C76498481B1}" type="parTrans" cxnId="{05013E43-6EA4-461D-B899-0FA48318F6F7}">
      <dgm:prSet/>
      <dgm:spPr/>
      <dgm:t>
        <a:bodyPr/>
        <a:lstStyle/>
        <a:p>
          <a:endParaRPr lang="en-IN"/>
        </a:p>
      </dgm:t>
    </dgm:pt>
    <dgm:pt modelId="{F572720A-D6B2-48CF-8070-6D231A8DA5EE}" type="sibTrans" cxnId="{05013E43-6EA4-461D-B899-0FA48318F6F7}">
      <dgm:prSet/>
      <dgm:spPr/>
      <dgm:t>
        <a:bodyPr/>
        <a:lstStyle/>
        <a:p>
          <a:endParaRPr lang="en-IN"/>
        </a:p>
      </dgm:t>
    </dgm:pt>
    <dgm:pt modelId="{16D37016-B4CD-467B-94C4-5CBB79034D61}" type="pres">
      <dgm:prSet presAssocID="{28355B91-7FAD-4D10-9BE9-8100FE2F17D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4A6A73-46E7-45AD-B8DA-33992482FFA8}" type="pres">
      <dgm:prSet presAssocID="{79686476-3748-43A2-B5C0-068324503BF0}" presName="composite" presStyleCnt="0"/>
      <dgm:spPr/>
    </dgm:pt>
    <dgm:pt modelId="{73265CEB-AFE8-4C00-86A3-A82D23CD91EE}" type="pres">
      <dgm:prSet presAssocID="{79686476-3748-43A2-B5C0-068324503BF0}" presName="bentUpArrow1" presStyleLbl="alignImgPlace1" presStyleIdx="0" presStyleCnt="2"/>
      <dgm:spPr/>
    </dgm:pt>
    <dgm:pt modelId="{3856AD71-3454-44A4-AA09-DEE041E78883}" type="pres">
      <dgm:prSet presAssocID="{79686476-3748-43A2-B5C0-068324503BF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3F8CC-4B66-44CC-83D1-C25D5931569A}" type="pres">
      <dgm:prSet presAssocID="{79686476-3748-43A2-B5C0-068324503BF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8AC09-D5C3-4E4C-859A-4CFA96868B47}" type="pres">
      <dgm:prSet presAssocID="{2956168F-273F-4ACA-88FF-8E8D490D4F22}" presName="sibTrans" presStyleCnt="0"/>
      <dgm:spPr/>
    </dgm:pt>
    <dgm:pt modelId="{95843196-4042-4AED-87B0-A5A47FA182D2}" type="pres">
      <dgm:prSet presAssocID="{60B05103-7DB5-4E2A-AFCE-5831532E0297}" presName="composite" presStyleCnt="0"/>
      <dgm:spPr/>
    </dgm:pt>
    <dgm:pt modelId="{3B010A10-8257-4D4D-9535-6AEF0F556545}" type="pres">
      <dgm:prSet presAssocID="{60B05103-7DB5-4E2A-AFCE-5831532E0297}" presName="bentUpArrow1" presStyleLbl="alignImgPlace1" presStyleIdx="1" presStyleCnt="2"/>
      <dgm:spPr/>
    </dgm:pt>
    <dgm:pt modelId="{B3BBFD58-2B81-4DDE-9234-8E79C035F87D}" type="pres">
      <dgm:prSet presAssocID="{60B05103-7DB5-4E2A-AFCE-5831532E029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C9EC5-A0B4-4291-B7F7-B13E9DA4E99D}" type="pres">
      <dgm:prSet presAssocID="{60B05103-7DB5-4E2A-AFCE-5831532E029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1D09E-2FFE-4A4C-BE80-757771795EAF}" type="pres">
      <dgm:prSet presAssocID="{156DB78B-AA8F-4D0C-8C15-AA23FE1F45A7}" presName="sibTrans" presStyleCnt="0"/>
      <dgm:spPr/>
    </dgm:pt>
    <dgm:pt modelId="{29B73865-C6F6-4DFB-9E76-B9D5E29C0743}" type="pres">
      <dgm:prSet presAssocID="{F69BAB28-D72C-4BE8-9B34-4BABB147B584}" presName="composite" presStyleCnt="0"/>
      <dgm:spPr/>
    </dgm:pt>
    <dgm:pt modelId="{25B0F313-D0B8-4BBF-B9B4-2C83690BBD4E}" type="pres">
      <dgm:prSet presAssocID="{F69BAB28-D72C-4BE8-9B34-4BABB147B58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4BDFD-7965-47E0-A8EB-0B10004A79AF}" type="pres">
      <dgm:prSet presAssocID="{F69BAB28-D72C-4BE8-9B34-4BABB147B584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254EA3-95E0-4A29-A626-D1ADCE3B6575}" type="presOf" srcId="{F69BAB28-D72C-4BE8-9B34-4BABB147B584}" destId="{25B0F313-D0B8-4BBF-B9B4-2C83690BBD4E}" srcOrd="0" destOrd="0" presId="urn:microsoft.com/office/officeart/2005/8/layout/StepDownProcess"/>
    <dgm:cxn modelId="{4A1D94DC-F545-4C48-840B-07377DBA8663}" type="presOf" srcId="{8E5CA23B-71B3-4AD0-A4F3-95CBDC534C45}" destId="{91C3F8CC-4B66-44CC-83D1-C25D5931569A}" srcOrd="0" destOrd="0" presId="urn:microsoft.com/office/officeart/2005/8/layout/StepDownProcess"/>
    <dgm:cxn modelId="{F00DAF53-030D-4D79-A4A8-6C630E42258F}" srcId="{28355B91-7FAD-4D10-9BE9-8100FE2F17DC}" destId="{60B05103-7DB5-4E2A-AFCE-5831532E0297}" srcOrd="1" destOrd="0" parTransId="{4CA030EC-5A79-4D3F-B5E4-756F6022719C}" sibTransId="{156DB78B-AA8F-4D0C-8C15-AA23FE1F45A7}"/>
    <dgm:cxn modelId="{05013E43-6EA4-461D-B899-0FA48318F6F7}" srcId="{F69BAB28-D72C-4BE8-9B34-4BABB147B584}" destId="{784A70DB-3805-4407-AEE2-6ED3FFCDB34A}" srcOrd="0" destOrd="0" parTransId="{6DB01F23-7835-4E4C-BDFA-7C76498481B1}" sibTransId="{F572720A-D6B2-48CF-8070-6D231A8DA5EE}"/>
    <dgm:cxn modelId="{12FABC17-591C-43CC-9F7F-38067ABC5115}" srcId="{28355B91-7FAD-4D10-9BE9-8100FE2F17DC}" destId="{F69BAB28-D72C-4BE8-9B34-4BABB147B584}" srcOrd="2" destOrd="0" parTransId="{3BD6762D-29F7-4308-BA0E-FF3EF763ADF5}" sibTransId="{1A7769D9-3AB1-4A2F-9028-C2E8262E827D}"/>
    <dgm:cxn modelId="{BA9A17DF-53D2-4502-8898-1BF849E4FAAE}" type="presOf" srcId="{79686476-3748-43A2-B5C0-068324503BF0}" destId="{3856AD71-3454-44A4-AA09-DEE041E78883}" srcOrd="0" destOrd="0" presId="urn:microsoft.com/office/officeart/2005/8/layout/StepDownProcess"/>
    <dgm:cxn modelId="{4365ECFF-FD85-4F76-A5CF-B1330064A633}" type="presOf" srcId="{60B05103-7DB5-4E2A-AFCE-5831532E0297}" destId="{B3BBFD58-2B81-4DDE-9234-8E79C035F87D}" srcOrd="0" destOrd="0" presId="urn:microsoft.com/office/officeart/2005/8/layout/StepDownProcess"/>
    <dgm:cxn modelId="{F8B62421-C936-4D25-A5C2-CA665594CBB9}" type="presOf" srcId="{28355B91-7FAD-4D10-9BE9-8100FE2F17DC}" destId="{16D37016-B4CD-467B-94C4-5CBB79034D61}" srcOrd="0" destOrd="0" presId="urn:microsoft.com/office/officeart/2005/8/layout/StepDownProcess"/>
    <dgm:cxn modelId="{AA141392-CE33-4E88-B45A-5C4CC86D89BD}" type="presOf" srcId="{784A70DB-3805-4407-AEE2-6ED3FFCDB34A}" destId="{FA64BDFD-7965-47E0-A8EB-0B10004A79AF}" srcOrd="0" destOrd="0" presId="urn:microsoft.com/office/officeart/2005/8/layout/StepDownProcess"/>
    <dgm:cxn modelId="{7A137978-197C-4034-9F8A-EBFB3A78FC63}" type="presOf" srcId="{FA995BB1-FDB9-4DD4-AEAF-F4574AED4F68}" destId="{2C6C9EC5-A0B4-4291-B7F7-B13E9DA4E99D}" srcOrd="0" destOrd="0" presId="urn:microsoft.com/office/officeart/2005/8/layout/StepDownProcess"/>
    <dgm:cxn modelId="{25518C0B-1BC3-49AD-80F3-EB6E7241B2A2}" srcId="{60B05103-7DB5-4E2A-AFCE-5831532E0297}" destId="{FA995BB1-FDB9-4DD4-AEAF-F4574AED4F68}" srcOrd="0" destOrd="0" parTransId="{F9F319EF-DAB8-4C7E-A9AF-0FE78D9E4387}" sibTransId="{FD72B42D-777A-4A89-9655-8831B99603AC}"/>
    <dgm:cxn modelId="{0F2A415E-D3DD-495E-BFCC-1E7862AD655A}" srcId="{28355B91-7FAD-4D10-9BE9-8100FE2F17DC}" destId="{79686476-3748-43A2-B5C0-068324503BF0}" srcOrd="0" destOrd="0" parTransId="{F24D0BA8-2A05-4D4D-A84D-2412A5CB496E}" sibTransId="{2956168F-273F-4ACA-88FF-8E8D490D4F22}"/>
    <dgm:cxn modelId="{304411CE-FD9C-4D1E-950E-E3D4D8E15D61}" srcId="{79686476-3748-43A2-B5C0-068324503BF0}" destId="{8E5CA23B-71B3-4AD0-A4F3-95CBDC534C45}" srcOrd="0" destOrd="0" parTransId="{80F21804-26CF-4522-82E0-D993B8745897}" sibTransId="{297CF666-5050-49FB-8004-A4EB6F92BEB2}"/>
    <dgm:cxn modelId="{2585CDA3-E24F-4776-87F1-91A2BB64A394}" type="presParOf" srcId="{16D37016-B4CD-467B-94C4-5CBB79034D61}" destId="{FC4A6A73-46E7-45AD-B8DA-33992482FFA8}" srcOrd="0" destOrd="0" presId="urn:microsoft.com/office/officeart/2005/8/layout/StepDownProcess"/>
    <dgm:cxn modelId="{7927924A-2F7C-40D6-A965-B5FA5ED8B653}" type="presParOf" srcId="{FC4A6A73-46E7-45AD-B8DA-33992482FFA8}" destId="{73265CEB-AFE8-4C00-86A3-A82D23CD91EE}" srcOrd="0" destOrd="0" presId="urn:microsoft.com/office/officeart/2005/8/layout/StepDownProcess"/>
    <dgm:cxn modelId="{0875375F-F777-4F9B-BC24-6D592F2CA988}" type="presParOf" srcId="{FC4A6A73-46E7-45AD-B8DA-33992482FFA8}" destId="{3856AD71-3454-44A4-AA09-DEE041E78883}" srcOrd="1" destOrd="0" presId="urn:microsoft.com/office/officeart/2005/8/layout/StepDownProcess"/>
    <dgm:cxn modelId="{E7D6EAB9-BFBA-4E01-9B31-F1F95A1B29D6}" type="presParOf" srcId="{FC4A6A73-46E7-45AD-B8DA-33992482FFA8}" destId="{91C3F8CC-4B66-44CC-83D1-C25D5931569A}" srcOrd="2" destOrd="0" presId="urn:microsoft.com/office/officeart/2005/8/layout/StepDownProcess"/>
    <dgm:cxn modelId="{F8ADEF3D-E572-4F53-9A3F-636F2F13A39D}" type="presParOf" srcId="{16D37016-B4CD-467B-94C4-5CBB79034D61}" destId="{3C98AC09-D5C3-4E4C-859A-4CFA96868B47}" srcOrd="1" destOrd="0" presId="urn:microsoft.com/office/officeart/2005/8/layout/StepDownProcess"/>
    <dgm:cxn modelId="{93B05974-674B-4E3C-8806-47A2548E68F2}" type="presParOf" srcId="{16D37016-B4CD-467B-94C4-5CBB79034D61}" destId="{95843196-4042-4AED-87B0-A5A47FA182D2}" srcOrd="2" destOrd="0" presId="urn:microsoft.com/office/officeart/2005/8/layout/StepDownProcess"/>
    <dgm:cxn modelId="{A108DCC6-2C63-4C2D-84B5-3FD3962EA581}" type="presParOf" srcId="{95843196-4042-4AED-87B0-A5A47FA182D2}" destId="{3B010A10-8257-4D4D-9535-6AEF0F556545}" srcOrd="0" destOrd="0" presId="urn:microsoft.com/office/officeart/2005/8/layout/StepDownProcess"/>
    <dgm:cxn modelId="{72997C5C-8BDB-4A7B-859B-6843DD37F051}" type="presParOf" srcId="{95843196-4042-4AED-87B0-A5A47FA182D2}" destId="{B3BBFD58-2B81-4DDE-9234-8E79C035F87D}" srcOrd="1" destOrd="0" presId="urn:microsoft.com/office/officeart/2005/8/layout/StepDownProcess"/>
    <dgm:cxn modelId="{D8340675-4318-4CCD-B30A-43771BE05D51}" type="presParOf" srcId="{95843196-4042-4AED-87B0-A5A47FA182D2}" destId="{2C6C9EC5-A0B4-4291-B7F7-B13E9DA4E99D}" srcOrd="2" destOrd="0" presId="urn:microsoft.com/office/officeart/2005/8/layout/StepDownProcess"/>
    <dgm:cxn modelId="{B788CCF0-D0BE-4ED9-A045-1CABBB4E88C2}" type="presParOf" srcId="{16D37016-B4CD-467B-94C4-5CBB79034D61}" destId="{1EF1D09E-2FFE-4A4C-BE80-757771795EAF}" srcOrd="3" destOrd="0" presId="urn:microsoft.com/office/officeart/2005/8/layout/StepDownProcess"/>
    <dgm:cxn modelId="{51D5C910-BEBD-4B2B-81ED-7FF15771C731}" type="presParOf" srcId="{16D37016-B4CD-467B-94C4-5CBB79034D61}" destId="{29B73865-C6F6-4DFB-9E76-B9D5E29C0743}" srcOrd="4" destOrd="0" presId="urn:microsoft.com/office/officeart/2005/8/layout/StepDownProcess"/>
    <dgm:cxn modelId="{B97AC4A2-6744-4A11-B73F-85CF0969A9A6}" type="presParOf" srcId="{29B73865-C6F6-4DFB-9E76-B9D5E29C0743}" destId="{25B0F313-D0B8-4BBF-B9B4-2C83690BBD4E}" srcOrd="0" destOrd="0" presId="urn:microsoft.com/office/officeart/2005/8/layout/StepDownProcess"/>
    <dgm:cxn modelId="{5BDFE661-7905-4648-9EF0-D7491F76343F}" type="presParOf" srcId="{29B73865-C6F6-4DFB-9E76-B9D5E29C0743}" destId="{FA64BDFD-7965-47E0-A8EB-0B10004A79A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55B91-7FAD-4D10-9BE9-8100FE2F17D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9686476-3748-43A2-B5C0-068324503BF0}">
      <dgm:prSet phldrT="[Text]"/>
      <dgm:spPr/>
      <dgm:t>
        <a:bodyPr/>
        <a:lstStyle/>
        <a:p>
          <a:r>
            <a:rPr lang="en-IN" dirty="0"/>
            <a:t>Des key</a:t>
          </a:r>
        </a:p>
      </dgm:t>
    </dgm:pt>
    <dgm:pt modelId="{F24D0BA8-2A05-4D4D-A84D-2412A5CB496E}" type="parTrans" cxnId="{0F2A415E-D3DD-495E-BFCC-1E7862AD655A}">
      <dgm:prSet/>
      <dgm:spPr/>
      <dgm:t>
        <a:bodyPr/>
        <a:lstStyle/>
        <a:p>
          <a:endParaRPr lang="en-IN"/>
        </a:p>
      </dgm:t>
    </dgm:pt>
    <dgm:pt modelId="{2956168F-273F-4ACA-88FF-8E8D490D4F22}" type="sibTrans" cxnId="{0F2A415E-D3DD-495E-BFCC-1E7862AD655A}">
      <dgm:prSet/>
      <dgm:spPr/>
      <dgm:t>
        <a:bodyPr/>
        <a:lstStyle/>
        <a:p>
          <a:endParaRPr lang="en-IN"/>
        </a:p>
      </dgm:t>
    </dgm:pt>
    <dgm:pt modelId="{8E5CA23B-71B3-4AD0-A4F3-95CBDC534C45}">
      <dgm:prSet phldrT="[Text]"/>
      <dgm:spPr/>
      <dgm:t>
        <a:bodyPr/>
        <a:lstStyle/>
        <a:p>
          <a:r>
            <a:rPr lang="en-IN" dirty="0"/>
            <a:t>64 </a:t>
          </a:r>
          <a:r>
            <a:rPr lang="en-IN" dirty="0" err="1"/>
            <a:t>bitkey</a:t>
          </a:r>
          <a:endParaRPr lang="en-IN" dirty="0"/>
        </a:p>
      </dgm:t>
    </dgm:pt>
    <dgm:pt modelId="{80F21804-26CF-4522-82E0-D993B8745897}" type="parTrans" cxnId="{304411CE-FD9C-4D1E-950E-E3D4D8E15D61}">
      <dgm:prSet/>
      <dgm:spPr/>
      <dgm:t>
        <a:bodyPr/>
        <a:lstStyle/>
        <a:p>
          <a:endParaRPr lang="en-IN"/>
        </a:p>
      </dgm:t>
    </dgm:pt>
    <dgm:pt modelId="{297CF666-5050-49FB-8004-A4EB6F92BEB2}" type="sibTrans" cxnId="{304411CE-FD9C-4D1E-950E-E3D4D8E15D61}">
      <dgm:prSet/>
      <dgm:spPr/>
      <dgm:t>
        <a:bodyPr/>
        <a:lstStyle/>
        <a:p>
          <a:endParaRPr lang="en-IN"/>
        </a:p>
      </dgm:t>
    </dgm:pt>
    <dgm:pt modelId="{60B05103-7DB5-4E2A-AFCE-5831532E0297}">
      <dgm:prSet phldrT="[Text]"/>
      <dgm:spPr/>
      <dgm:t>
        <a:bodyPr/>
        <a:lstStyle/>
        <a:p>
          <a:r>
            <a:rPr lang="en-IN" dirty="0"/>
            <a:t>Discard 8</a:t>
          </a:r>
          <a:r>
            <a:rPr lang="en-IN" baseline="30000" dirty="0"/>
            <a:t>th</a:t>
          </a:r>
          <a:r>
            <a:rPr lang="en-IN" dirty="0"/>
            <a:t> bit</a:t>
          </a:r>
        </a:p>
      </dgm:t>
    </dgm:pt>
    <dgm:pt modelId="{4CA030EC-5A79-4D3F-B5E4-756F6022719C}" type="parTrans" cxnId="{F00DAF53-030D-4D79-A4A8-6C630E42258F}">
      <dgm:prSet/>
      <dgm:spPr/>
      <dgm:t>
        <a:bodyPr/>
        <a:lstStyle/>
        <a:p>
          <a:endParaRPr lang="en-IN"/>
        </a:p>
      </dgm:t>
    </dgm:pt>
    <dgm:pt modelId="{156DB78B-AA8F-4D0C-8C15-AA23FE1F45A7}" type="sibTrans" cxnId="{F00DAF53-030D-4D79-A4A8-6C630E42258F}">
      <dgm:prSet/>
      <dgm:spPr/>
      <dgm:t>
        <a:bodyPr/>
        <a:lstStyle/>
        <a:p>
          <a:endParaRPr lang="en-IN"/>
        </a:p>
      </dgm:t>
    </dgm:pt>
    <dgm:pt modelId="{FA995BB1-FDB9-4DD4-AEAF-F4574AED4F68}">
      <dgm:prSet phldrT="[Text]"/>
      <dgm:spPr/>
      <dgm:t>
        <a:bodyPr/>
        <a:lstStyle/>
        <a:p>
          <a:r>
            <a:rPr lang="en-IN" dirty="0"/>
            <a:t>Discard every 8</a:t>
          </a:r>
          <a:r>
            <a:rPr lang="en-IN" baseline="30000" dirty="0"/>
            <a:t>th</a:t>
          </a:r>
          <a:r>
            <a:rPr lang="en-IN" dirty="0"/>
            <a:t> bit</a:t>
          </a:r>
        </a:p>
      </dgm:t>
    </dgm:pt>
    <dgm:pt modelId="{F9F319EF-DAB8-4C7E-A9AF-0FE78D9E4387}" type="parTrans" cxnId="{25518C0B-1BC3-49AD-80F3-EB6E7241B2A2}">
      <dgm:prSet/>
      <dgm:spPr/>
      <dgm:t>
        <a:bodyPr/>
        <a:lstStyle/>
        <a:p>
          <a:endParaRPr lang="en-IN"/>
        </a:p>
      </dgm:t>
    </dgm:pt>
    <dgm:pt modelId="{FD72B42D-777A-4A89-9655-8831B99603AC}" type="sibTrans" cxnId="{25518C0B-1BC3-49AD-80F3-EB6E7241B2A2}">
      <dgm:prSet/>
      <dgm:spPr/>
      <dgm:t>
        <a:bodyPr/>
        <a:lstStyle/>
        <a:p>
          <a:endParaRPr lang="en-IN"/>
        </a:p>
      </dgm:t>
    </dgm:pt>
    <dgm:pt modelId="{F69BAB28-D72C-4BE8-9B34-4BABB147B584}">
      <dgm:prSet phldrT="[Text]"/>
      <dgm:spPr/>
      <dgm:t>
        <a:bodyPr/>
        <a:lstStyle/>
        <a:p>
          <a:r>
            <a:rPr lang="en-IN" dirty="0"/>
            <a:t>Des key</a:t>
          </a:r>
        </a:p>
      </dgm:t>
    </dgm:pt>
    <dgm:pt modelId="{3BD6762D-29F7-4308-BA0E-FF3EF763ADF5}" type="parTrans" cxnId="{12FABC17-591C-43CC-9F7F-38067ABC5115}">
      <dgm:prSet/>
      <dgm:spPr/>
      <dgm:t>
        <a:bodyPr/>
        <a:lstStyle/>
        <a:p>
          <a:endParaRPr lang="en-IN"/>
        </a:p>
      </dgm:t>
    </dgm:pt>
    <dgm:pt modelId="{1A7769D9-3AB1-4A2F-9028-C2E8262E827D}" type="sibTrans" cxnId="{12FABC17-591C-43CC-9F7F-38067ABC5115}">
      <dgm:prSet/>
      <dgm:spPr/>
      <dgm:t>
        <a:bodyPr/>
        <a:lstStyle/>
        <a:p>
          <a:endParaRPr lang="en-IN"/>
        </a:p>
      </dgm:t>
    </dgm:pt>
    <dgm:pt modelId="{784A70DB-3805-4407-AEE2-6ED3FFCDB34A}">
      <dgm:prSet phldrT="[Text]" custT="1"/>
      <dgm:spPr/>
      <dgm:t>
        <a:bodyPr/>
        <a:lstStyle/>
        <a:p>
          <a:r>
            <a:rPr lang="en-IN" sz="1800" dirty="0"/>
            <a:t>56</a:t>
          </a:r>
          <a:r>
            <a:rPr lang="en-IN" sz="1800" baseline="30000" dirty="0"/>
            <a:t>th</a:t>
          </a:r>
          <a:r>
            <a:rPr lang="en-IN" sz="1800" dirty="0"/>
            <a:t> bit key</a:t>
          </a:r>
        </a:p>
      </dgm:t>
    </dgm:pt>
    <dgm:pt modelId="{F572720A-D6B2-48CF-8070-6D231A8DA5EE}" type="sibTrans" cxnId="{05013E43-6EA4-461D-B899-0FA48318F6F7}">
      <dgm:prSet/>
      <dgm:spPr/>
      <dgm:t>
        <a:bodyPr/>
        <a:lstStyle/>
        <a:p>
          <a:endParaRPr lang="en-IN"/>
        </a:p>
      </dgm:t>
    </dgm:pt>
    <dgm:pt modelId="{6DB01F23-7835-4E4C-BDFA-7C76498481B1}" type="parTrans" cxnId="{05013E43-6EA4-461D-B899-0FA48318F6F7}">
      <dgm:prSet/>
      <dgm:spPr/>
      <dgm:t>
        <a:bodyPr/>
        <a:lstStyle/>
        <a:p>
          <a:endParaRPr lang="en-IN"/>
        </a:p>
      </dgm:t>
    </dgm:pt>
    <dgm:pt modelId="{16D37016-B4CD-467B-94C4-5CBB79034D61}" type="pres">
      <dgm:prSet presAssocID="{28355B91-7FAD-4D10-9BE9-8100FE2F17D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4A6A73-46E7-45AD-B8DA-33992482FFA8}" type="pres">
      <dgm:prSet presAssocID="{79686476-3748-43A2-B5C0-068324503BF0}" presName="composite" presStyleCnt="0"/>
      <dgm:spPr/>
    </dgm:pt>
    <dgm:pt modelId="{73265CEB-AFE8-4C00-86A3-A82D23CD91EE}" type="pres">
      <dgm:prSet presAssocID="{79686476-3748-43A2-B5C0-068324503BF0}" presName="bentUpArrow1" presStyleLbl="alignImgPlace1" presStyleIdx="0" presStyleCnt="2"/>
      <dgm:spPr/>
    </dgm:pt>
    <dgm:pt modelId="{3856AD71-3454-44A4-AA09-DEE041E78883}" type="pres">
      <dgm:prSet presAssocID="{79686476-3748-43A2-B5C0-068324503BF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3F8CC-4B66-44CC-83D1-C25D5931569A}" type="pres">
      <dgm:prSet presAssocID="{79686476-3748-43A2-B5C0-068324503BF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8AC09-D5C3-4E4C-859A-4CFA96868B47}" type="pres">
      <dgm:prSet presAssocID="{2956168F-273F-4ACA-88FF-8E8D490D4F22}" presName="sibTrans" presStyleCnt="0"/>
      <dgm:spPr/>
    </dgm:pt>
    <dgm:pt modelId="{95843196-4042-4AED-87B0-A5A47FA182D2}" type="pres">
      <dgm:prSet presAssocID="{60B05103-7DB5-4E2A-AFCE-5831532E0297}" presName="composite" presStyleCnt="0"/>
      <dgm:spPr/>
    </dgm:pt>
    <dgm:pt modelId="{3B010A10-8257-4D4D-9535-6AEF0F556545}" type="pres">
      <dgm:prSet presAssocID="{60B05103-7DB5-4E2A-AFCE-5831532E0297}" presName="bentUpArrow1" presStyleLbl="alignImgPlace1" presStyleIdx="1" presStyleCnt="2"/>
      <dgm:spPr/>
    </dgm:pt>
    <dgm:pt modelId="{B3BBFD58-2B81-4DDE-9234-8E79C035F87D}" type="pres">
      <dgm:prSet presAssocID="{60B05103-7DB5-4E2A-AFCE-5831532E029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C9EC5-A0B4-4291-B7F7-B13E9DA4E99D}" type="pres">
      <dgm:prSet presAssocID="{60B05103-7DB5-4E2A-AFCE-5831532E029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1D09E-2FFE-4A4C-BE80-757771795EAF}" type="pres">
      <dgm:prSet presAssocID="{156DB78B-AA8F-4D0C-8C15-AA23FE1F45A7}" presName="sibTrans" presStyleCnt="0"/>
      <dgm:spPr/>
    </dgm:pt>
    <dgm:pt modelId="{29B73865-C6F6-4DFB-9E76-B9D5E29C0743}" type="pres">
      <dgm:prSet presAssocID="{F69BAB28-D72C-4BE8-9B34-4BABB147B584}" presName="composite" presStyleCnt="0"/>
      <dgm:spPr/>
    </dgm:pt>
    <dgm:pt modelId="{25B0F313-D0B8-4BBF-B9B4-2C83690BBD4E}" type="pres">
      <dgm:prSet presAssocID="{F69BAB28-D72C-4BE8-9B34-4BABB147B58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4BDFD-7965-47E0-A8EB-0B10004A79AF}" type="pres">
      <dgm:prSet presAssocID="{F69BAB28-D72C-4BE8-9B34-4BABB147B584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254EA3-95E0-4A29-A626-D1ADCE3B6575}" type="presOf" srcId="{F69BAB28-D72C-4BE8-9B34-4BABB147B584}" destId="{25B0F313-D0B8-4BBF-B9B4-2C83690BBD4E}" srcOrd="0" destOrd="0" presId="urn:microsoft.com/office/officeart/2005/8/layout/StepDownProcess"/>
    <dgm:cxn modelId="{4A1D94DC-F545-4C48-840B-07377DBA8663}" type="presOf" srcId="{8E5CA23B-71B3-4AD0-A4F3-95CBDC534C45}" destId="{91C3F8CC-4B66-44CC-83D1-C25D5931569A}" srcOrd="0" destOrd="0" presId="urn:microsoft.com/office/officeart/2005/8/layout/StepDownProcess"/>
    <dgm:cxn modelId="{F00DAF53-030D-4D79-A4A8-6C630E42258F}" srcId="{28355B91-7FAD-4D10-9BE9-8100FE2F17DC}" destId="{60B05103-7DB5-4E2A-AFCE-5831532E0297}" srcOrd="1" destOrd="0" parTransId="{4CA030EC-5A79-4D3F-B5E4-756F6022719C}" sibTransId="{156DB78B-AA8F-4D0C-8C15-AA23FE1F45A7}"/>
    <dgm:cxn modelId="{05013E43-6EA4-461D-B899-0FA48318F6F7}" srcId="{F69BAB28-D72C-4BE8-9B34-4BABB147B584}" destId="{784A70DB-3805-4407-AEE2-6ED3FFCDB34A}" srcOrd="0" destOrd="0" parTransId="{6DB01F23-7835-4E4C-BDFA-7C76498481B1}" sibTransId="{F572720A-D6B2-48CF-8070-6D231A8DA5EE}"/>
    <dgm:cxn modelId="{12FABC17-591C-43CC-9F7F-38067ABC5115}" srcId="{28355B91-7FAD-4D10-9BE9-8100FE2F17DC}" destId="{F69BAB28-D72C-4BE8-9B34-4BABB147B584}" srcOrd="2" destOrd="0" parTransId="{3BD6762D-29F7-4308-BA0E-FF3EF763ADF5}" sibTransId="{1A7769D9-3AB1-4A2F-9028-C2E8262E827D}"/>
    <dgm:cxn modelId="{BA9A17DF-53D2-4502-8898-1BF849E4FAAE}" type="presOf" srcId="{79686476-3748-43A2-B5C0-068324503BF0}" destId="{3856AD71-3454-44A4-AA09-DEE041E78883}" srcOrd="0" destOrd="0" presId="urn:microsoft.com/office/officeart/2005/8/layout/StepDownProcess"/>
    <dgm:cxn modelId="{4365ECFF-FD85-4F76-A5CF-B1330064A633}" type="presOf" srcId="{60B05103-7DB5-4E2A-AFCE-5831532E0297}" destId="{B3BBFD58-2B81-4DDE-9234-8E79C035F87D}" srcOrd="0" destOrd="0" presId="urn:microsoft.com/office/officeart/2005/8/layout/StepDownProcess"/>
    <dgm:cxn modelId="{F8B62421-C936-4D25-A5C2-CA665594CBB9}" type="presOf" srcId="{28355B91-7FAD-4D10-9BE9-8100FE2F17DC}" destId="{16D37016-B4CD-467B-94C4-5CBB79034D61}" srcOrd="0" destOrd="0" presId="urn:microsoft.com/office/officeart/2005/8/layout/StepDownProcess"/>
    <dgm:cxn modelId="{AA141392-CE33-4E88-B45A-5C4CC86D89BD}" type="presOf" srcId="{784A70DB-3805-4407-AEE2-6ED3FFCDB34A}" destId="{FA64BDFD-7965-47E0-A8EB-0B10004A79AF}" srcOrd="0" destOrd="0" presId="urn:microsoft.com/office/officeart/2005/8/layout/StepDownProcess"/>
    <dgm:cxn modelId="{7A137978-197C-4034-9F8A-EBFB3A78FC63}" type="presOf" srcId="{FA995BB1-FDB9-4DD4-AEAF-F4574AED4F68}" destId="{2C6C9EC5-A0B4-4291-B7F7-B13E9DA4E99D}" srcOrd="0" destOrd="0" presId="urn:microsoft.com/office/officeart/2005/8/layout/StepDownProcess"/>
    <dgm:cxn modelId="{25518C0B-1BC3-49AD-80F3-EB6E7241B2A2}" srcId="{60B05103-7DB5-4E2A-AFCE-5831532E0297}" destId="{FA995BB1-FDB9-4DD4-AEAF-F4574AED4F68}" srcOrd="0" destOrd="0" parTransId="{F9F319EF-DAB8-4C7E-A9AF-0FE78D9E4387}" sibTransId="{FD72B42D-777A-4A89-9655-8831B99603AC}"/>
    <dgm:cxn modelId="{0F2A415E-D3DD-495E-BFCC-1E7862AD655A}" srcId="{28355B91-7FAD-4D10-9BE9-8100FE2F17DC}" destId="{79686476-3748-43A2-B5C0-068324503BF0}" srcOrd="0" destOrd="0" parTransId="{F24D0BA8-2A05-4D4D-A84D-2412A5CB496E}" sibTransId="{2956168F-273F-4ACA-88FF-8E8D490D4F22}"/>
    <dgm:cxn modelId="{304411CE-FD9C-4D1E-950E-E3D4D8E15D61}" srcId="{79686476-3748-43A2-B5C0-068324503BF0}" destId="{8E5CA23B-71B3-4AD0-A4F3-95CBDC534C45}" srcOrd="0" destOrd="0" parTransId="{80F21804-26CF-4522-82E0-D993B8745897}" sibTransId="{297CF666-5050-49FB-8004-A4EB6F92BEB2}"/>
    <dgm:cxn modelId="{2585CDA3-E24F-4776-87F1-91A2BB64A394}" type="presParOf" srcId="{16D37016-B4CD-467B-94C4-5CBB79034D61}" destId="{FC4A6A73-46E7-45AD-B8DA-33992482FFA8}" srcOrd="0" destOrd="0" presId="urn:microsoft.com/office/officeart/2005/8/layout/StepDownProcess"/>
    <dgm:cxn modelId="{7927924A-2F7C-40D6-A965-B5FA5ED8B653}" type="presParOf" srcId="{FC4A6A73-46E7-45AD-B8DA-33992482FFA8}" destId="{73265CEB-AFE8-4C00-86A3-A82D23CD91EE}" srcOrd="0" destOrd="0" presId="urn:microsoft.com/office/officeart/2005/8/layout/StepDownProcess"/>
    <dgm:cxn modelId="{0875375F-F777-4F9B-BC24-6D592F2CA988}" type="presParOf" srcId="{FC4A6A73-46E7-45AD-B8DA-33992482FFA8}" destId="{3856AD71-3454-44A4-AA09-DEE041E78883}" srcOrd="1" destOrd="0" presId="urn:microsoft.com/office/officeart/2005/8/layout/StepDownProcess"/>
    <dgm:cxn modelId="{E7D6EAB9-BFBA-4E01-9B31-F1F95A1B29D6}" type="presParOf" srcId="{FC4A6A73-46E7-45AD-B8DA-33992482FFA8}" destId="{91C3F8CC-4B66-44CC-83D1-C25D5931569A}" srcOrd="2" destOrd="0" presId="urn:microsoft.com/office/officeart/2005/8/layout/StepDownProcess"/>
    <dgm:cxn modelId="{F8ADEF3D-E572-4F53-9A3F-636F2F13A39D}" type="presParOf" srcId="{16D37016-B4CD-467B-94C4-5CBB79034D61}" destId="{3C98AC09-D5C3-4E4C-859A-4CFA96868B47}" srcOrd="1" destOrd="0" presId="urn:microsoft.com/office/officeart/2005/8/layout/StepDownProcess"/>
    <dgm:cxn modelId="{93B05974-674B-4E3C-8806-47A2548E68F2}" type="presParOf" srcId="{16D37016-B4CD-467B-94C4-5CBB79034D61}" destId="{95843196-4042-4AED-87B0-A5A47FA182D2}" srcOrd="2" destOrd="0" presId="urn:microsoft.com/office/officeart/2005/8/layout/StepDownProcess"/>
    <dgm:cxn modelId="{A108DCC6-2C63-4C2D-84B5-3FD3962EA581}" type="presParOf" srcId="{95843196-4042-4AED-87B0-A5A47FA182D2}" destId="{3B010A10-8257-4D4D-9535-6AEF0F556545}" srcOrd="0" destOrd="0" presId="urn:microsoft.com/office/officeart/2005/8/layout/StepDownProcess"/>
    <dgm:cxn modelId="{72997C5C-8BDB-4A7B-859B-6843DD37F051}" type="presParOf" srcId="{95843196-4042-4AED-87B0-A5A47FA182D2}" destId="{B3BBFD58-2B81-4DDE-9234-8E79C035F87D}" srcOrd="1" destOrd="0" presId="urn:microsoft.com/office/officeart/2005/8/layout/StepDownProcess"/>
    <dgm:cxn modelId="{D8340675-4318-4CCD-B30A-43771BE05D51}" type="presParOf" srcId="{95843196-4042-4AED-87B0-A5A47FA182D2}" destId="{2C6C9EC5-A0B4-4291-B7F7-B13E9DA4E99D}" srcOrd="2" destOrd="0" presId="urn:microsoft.com/office/officeart/2005/8/layout/StepDownProcess"/>
    <dgm:cxn modelId="{B788CCF0-D0BE-4ED9-A045-1CABBB4E88C2}" type="presParOf" srcId="{16D37016-B4CD-467B-94C4-5CBB79034D61}" destId="{1EF1D09E-2FFE-4A4C-BE80-757771795EAF}" srcOrd="3" destOrd="0" presId="urn:microsoft.com/office/officeart/2005/8/layout/StepDownProcess"/>
    <dgm:cxn modelId="{51D5C910-BEBD-4B2B-81ED-7FF15771C731}" type="presParOf" srcId="{16D37016-B4CD-467B-94C4-5CBB79034D61}" destId="{29B73865-C6F6-4DFB-9E76-B9D5E29C0743}" srcOrd="4" destOrd="0" presId="urn:microsoft.com/office/officeart/2005/8/layout/StepDownProcess"/>
    <dgm:cxn modelId="{B97AC4A2-6744-4A11-B73F-85CF0969A9A6}" type="presParOf" srcId="{29B73865-C6F6-4DFB-9E76-B9D5E29C0743}" destId="{25B0F313-D0B8-4BBF-B9B4-2C83690BBD4E}" srcOrd="0" destOrd="0" presId="urn:microsoft.com/office/officeart/2005/8/layout/StepDownProcess"/>
    <dgm:cxn modelId="{5BDFE661-7905-4648-9EF0-D7491F76343F}" type="presParOf" srcId="{29B73865-C6F6-4DFB-9E76-B9D5E29C0743}" destId="{FA64BDFD-7965-47E0-A8EB-0B10004A79A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265CEB-AFE8-4C00-86A3-A82D23CD91EE}">
      <dsp:nvSpPr>
        <dsp:cNvPr id="0" name=""/>
        <dsp:cNvSpPr/>
      </dsp:nvSpPr>
      <dsp:spPr>
        <a:xfrm rot="5400000">
          <a:off x="296119" y="1812798"/>
          <a:ext cx="1114671" cy="12690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6AD71-3454-44A4-AA09-DEE041E78883}">
      <dsp:nvSpPr>
        <dsp:cNvPr id="0" name=""/>
        <dsp:cNvSpPr/>
      </dsp:nvSpPr>
      <dsp:spPr>
        <a:xfrm>
          <a:off x="798" y="577162"/>
          <a:ext cx="1876450" cy="131345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DATA</a:t>
          </a:r>
        </a:p>
      </dsp:txBody>
      <dsp:txXfrm>
        <a:off x="798" y="577162"/>
        <a:ext cx="1876450" cy="1313454"/>
      </dsp:txXfrm>
    </dsp:sp>
    <dsp:sp modelId="{91C3F8CC-4B66-44CC-83D1-C25D5931569A}">
      <dsp:nvSpPr>
        <dsp:cNvPr id="0" name=""/>
        <dsp:cNvSpPr/>
      </dsp:nvSpPr>
      <dsp:spPr>
        <a:xfrm>
          <a:off x="1877249" y="702430"/>
          <a:ext cx="1364751" cy="106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/>
            <a:t>64 bit data block</a:t>
          </a:r>
        </a:p>
      </dsp:txBody>
      <dsp:txXfrm>
        <a:off x="1877249" y="702430"/>
        <a:ext cx="1364751" cy="1061592"/>
      </dsp:txXfrm>
    </dsp:sp>
    <dsp:sp modelId="{3B010A10-8257-4D4D-9535-6AEF0F556545}">
      <dsp:nvSpPr>
        <dsp:cNvPr id="0" name=""/>
        <dsp:cNvSpPr/>
      </dsp:nvSpPr>
      <dsp:spPr>
        <a:xfrm rot="5400000">
          <a:off x="1851896" y="3288242"/>
          <a:ext cx="1114671" cy="12690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BFD58-2B81-4DDE-9234-8E79C035F87D}">
      <dsp:nvSpPr>
        <dsp:cNvPr id="0" name=""/>
        <dsp:cNvSpPr/>
      </dsp:nvSpPr>
      <dsp:spPr>
        <a:xfrm>
          <a:off x="1556576" y="2052606"/>
          <a:ext cx="1876450" cy="131345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DES</a:t>
          </a:r>
        </a:p>
      </dsp:txBody>
      <dsp:txXfrm>
        <a:off x="1556576" y="2052606"/>
        <a:ext cx="1876450" cy="1313454"/>
      </dsp:txXfrm>
    </dsp:sp>
    <dsp:sp modelId="{2C6C9EC5-A0B4-4291-B7F7-B13E9DA4E99D}">
      <dsp:nvSpPr>
        <dsp:cNvPr id="0" name=""/>
        <dsp:cNvSpPr/>
      </dsp:nvSpPr>
      <dsp:spPr>
        <a:xfrm>
          <a:off x="3433027" y="2177873"/>
          <a:ext cx="1364751" cy="106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/>
            <a:t>Apply Des algorithm</a:t>
          </a:r>
        </a:p>
      </dsp:txBody>
      <dsp:txXfrm>
        <a:off x="3433027" y="2177873"/>
        <a:ext cx="1364751" cy="1061592"/>
      </dsp:txXfrm>
    </dsp:sp>
    <dsp:sp modelId="{25B0F313-D0B8-4BBF-B9B4-2C83690BBD4E}">
      <dsp:nvSpPr>
        <dsp:cNvPr id="0" name=""/>
        <dsp:cNvSpPr/>
      </dsp:nvSpPr>
      <dsp:spPr>
        <a:xfrm>
          <a:off x="3112353" y="3528049"/>
          <a:ext cx="1876450" cy="131345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ENCRYPTED DATA</a:t>
          </a:r>
        </a:p>
      </dsp:txBody>
      <dsp:txXfrm>
        <a:off x="3112353" y="3528049"/>
        <a:ext cx="1876450" cy="1313454"/>
      </dsp:txXfrm>
    </dsp:sp>
    <dsp:sp modelId="{FA64BDFD-7965-47E0-A8EB-0B10004A79AF}">
      <dsp:nvSpPr>
        <dsp:cNvPr id="0" name=""/>
        <dsp:cNvSpPr/>
      </dsp:nvSpPr>
      <dsp:spPr>
        <a:xfrm>
          <a:off x="4988804" y="3653317"/>
          <a:ext cx="1364751" cy="1061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/>
            <a:t>Encrypted text 64bit block.</a:t>
          </a:r>
        </a:p>
      </dsp:txBody>
      <dsp:txXfrm>
        <a:off x="4988804" y="3653317"/>
        <a:ext cx="1364751" cy="10615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265CEB-AFE8-4C00-86A3-A82D23CD91EE}">
      <dsp:nvSpPr>
        <dsp:cNvPr id="0" name=""/>
        <dsp:cNvSpPr/>
      </dsp:nvSpPr>
      <dsp:spPr>
        <a:xfrm rot="5400000">
          <a:off x="249322" y="1202727"/>
          <a:ext cx="937356" cy="10671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6AD71-3454-44A4-AA09-DEE041E78883}">
      <dsp:nvSpPr>
        <dsp:cNvPr id="0" name=""/>
        <dsp:cNvSpPr/>
      </dsp:nvSpPr>
      <dsp:spPr>
        <a:xfrm>
          <a:off x="980" y="163649"/>
          <a:ext cx="1577956" cy="110451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/>
            <a:t>Des key</a:t>
          </a:r>
        </a:p>
      </dsp:txBody>
      <dsp:txXfrm>
        <a:off x="980" y="163649"/>
        <a:ext cx="1577956" cy="1104518"/>
      </dsp:txXfrm>
    </dsp:sp>
    <dsp:sp modelId="{91C3F8CC-4B66-44CC-83D1-C25D5931569A}">
      <dsp:nvSpPr>
        <dsp:cNvPr id="0" name=""/>
        <dsp:cNvSpPr/>
      </dsp:nvSpPr>
      <dsp:spPr>
        <a:xfrm>
          <a:off x="1578936" y="268990"/>
          <a:ext cx="1147654" cy="89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700" kern="1200" dirty="0"/>
            <a:t>64 </a:t>
          </a:r>
          <a:r>
            <a:rPr lang="en-IN" sz="1700" kern="1200" dirty="0" err="1"/>
            <a:t>bitkey</a:t>
          </a:r>
          <a:endParaRPr lang="en-IN" sz="1700" kern="1200" dirty="0"/>
        </a:p>
      </dsp:txBody>
      <dsp:txXfrm>
        <a:off x="1578936" y="268990"/>
        <a:ext cx="1147654" cy="892720"/>
      </dsp:txXfrm>
    </dsp:sp>
    <dsp:sp modelId="{3B010A10-8257-4D4D-9535-6AEF0F556545}">
      <dsp:nvSpPr>
        <dsp:cNvPr id="0" name=""/>
        <dsp:cNvSpPr/>
      </dsp:nvSpPr>
      <dsp:spPr>
        <a:xfrm rot="5400000">
          <a:off x="1557615" y="2443466"/>
          <a:ext cx="937356" cy="10671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BFD58-2B81-4DDE-9234-8E79C035F87D}">
      <dsp:nvSpPr>
        <dsp:cNvPr id="0" name=""/>
        <dsp:cNvSpPr/>
      </dsp:nvSpPr>
      <dsp:spPr>
        <a:xfrm>
          <a:off x="1309273" y="1404387"/>
          <a:ext cx="1577956" cy="110451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/>
            <a:t>Discard 8</a:t>
          </a:r>
          <a:r>
            <a:rPr lang="en-IN" sz="2800" kern="1200" baseline="30000" dirty="0"/>
            <a:t>th</a:t>
          </a:r>
          <a:r>
            <a:rPr lang="en-IN" sz="2800" kern="1200" dirty="0"/>
            <a:t> bit</a:t>
          </a:r>
        </a:p>
      </dsp:txBody>
      <dsp:txXfrm>
        <a:off x="1309273" y="1404387"/>
        <a:ext cx="1577956" cy="1104518"/>
      </dsp:txXfrm>
    </dsp:sp>
    <dsp:sp modelId="{2C6C9EC5-A0B4-4291-B7F7-B13E9DA4E99D}">
      <dsp:nvSpPr>
        <dsp:cNvPr id="0" name=""/>
        <dsp:cNvSpPr/>
      </dsp:nvSpPr>
      <dsp:spPr>
        <a:xfrm>
          <a:off x="2887229" y="1509728"/>
          <a:ext cx="1147654" cy="89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700" kern="1200" dirty="0"/>
            <a:t>Discard every 8</a:t>
          </a:r>
          <a:r>
            <a:rPr lang="en-IN" sz="1700" kern="1200" baseline="30000" dirty="0"/>
            <a:t>th</a:t>
          </a:r>
          <a:r>
            <a:rPr lang="en-IN" sz="1700" kern="1200" dirty="0"/>
            <a:t> bit</a:t>
          </a:r>
        </a:p>
      </dsp:txBody>
      <dsp:txXfrm>
        <a:off x="2887229" y="1509728"/>
        <a:ext cx="1147654" cy="892720"/>
      </dsp:txXfrm>
    </dsp:sp>
    <dsp:sp modelId="{25B0F313-D0B8-4BBF-B9B4-2C83690BBD4E}">
      <dsp:nvSpPr>
        <dsp:cNvPr id="0" name=""/>
        <dsp:cNvSpPr/>
      </dsp:nvSpPr>
      <dsp:spPr>
        <a:xfrm>
          <a:off x="2617566" y="2645126"/>
          <a:ext cx="1577956" cy="110451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/>
            <a:t>Des key</a:t>
          </a:r>
        </a:p>
      </dsp:txBody>
      <dsp:txXfrm>
        <a:off x="2617566" y="2645126"/>
        <a:ext cx="1577956" cy="1104518"/>
      </dsp:txXfrm>
    </dsp:sp>
    <dsp:sp modelId="{FA64BDFD-7965-47E0-A8EB-0B10004A79AF}">
      <dsp:nvSpPr>
        <dsp:cNvPr id="0" name=""/>
        <dsp:cNvSpPr/>
      </dsp:nvSpPr>
      <dsp:spPr>
        <a:xfrm>
          <a:off x="4195522" y="2750467"/>
          <a:ext cx="1147654" cy="89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/>
            <a:t>56</a:t>
          </a:r>
          <a:r>
            <a:rPr lang="en-IN" sz="1800" kern="1200" baseline="30000" dirty="0"/>
            <a:t>th</a:t>
          </a:r>
          <a:r>
            <a:rPr lang="en-IN" sz="1800" kern="1200" dirty="0"/>
            <a:t> bit key</a:t>
          </a:r>
        </a:p>
      </dsp:txBody>
      <dsp:txXfrm>
        <a:off x="4195522" y="2750467"/>
        <a:ext cx="1147654" cy="89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031D7A-DC9F-4EB6-B809-7B497C1D1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321412"/>
            <a:ext cx="7315200" cy="3255264"/>
          </a:xfrm>
        </p:spPr>
        <p:txBody>
          <a:bodyPr/>
          <a:lstStyle/>
          <a:p>
            <a:r>
              <a:rPr lang="en-IN" dirty="0"/>
              <a:t>DES(S-box &amp; P-box</a:t>
            </a:r>
            <a:r>
              <a:rPr lang="en-IN" dirty="0" smtClean="0"/>
              <a:t>). </a:t>
            </a:r>
            <a:endParaRPr lang="en-I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87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EBD783-2C31-4B96-AE55-4F526801A493}"/>
              </a:ext>
            </a:extLst>
          </p:cNvPr>
          <p:cNvSpPr/>
          <p:nvPr/>
        </p:nvSpPr>
        <p:spPr>
          <a:xfrm>
            <a:off x="0" y="0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2 Initial permutation.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0EE7103-B35A-40F8-B8BC-45F56F72E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6784694"/>
              </p:ext>
            </p:extLst>
          </p:nvPr>
        </p:nvGraphicFramePr>
        <p:xfrm>
          <a:off x="281577" y="1245326"/>
          <a:ext cx="81280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69162795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9925004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373204031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3744617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63064306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408776452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51132254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57656285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7197611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56553716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38652441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95521223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61519883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59639742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403565105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804676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0646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448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2380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90857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B5761F7-1F71-40C9-9340-391006367967}"/>
              </a:ext>
            </a:extLst>
          </p:cNvPr>
          <p:cNvSpPr/>
          <p:nvPr/>
        </p:nvSpPr>
        <p:spPr>
          <a:xfrm>
            <a:off x="2360023" y="853440"/>
            <a:ext cx="3587931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Initial Data.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F3E68E0-F4FF-47E8-9CB5-45DE8A557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8785705"/>
              </p:ext>
            </p:extLst>
          </p:nvPr>
        </p:nvGraphicFramePr>
        <p:xfrm>
          <a:off x="281577" y="3549529"/>
          <a:ext cx="81280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76730912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91655943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95133917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90654272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0839738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4753602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54553182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84443702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1684416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6597860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3512262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425306825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32783980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69083051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4212537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683114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62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411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182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504707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1FB5282-C76F-44A3-BD15-8E228F5B9F0A}"/>
              </a:ext>
            </a:extLst>
          </p:cNvPr>
          <p:cNvSpPr/>
          <p:nvPr/>
        </p:nvSpPr>
        <p:spPr>
          <a:xfrm>
            <a:off x="2360023" y="3045218"/>
            <a:ext cx="3587931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Initial Permutation.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31CBDD-34FB-4354-914A-FD9DE036FFA5}"/>
              </a:ext>
            </a:extLst>
          </p:cNvPr>
          <p:cNvSpPr txBox="1"/>
          <p:nvPr/>
        </p:nvSpPr>
        <p:spPr>
          <a:xfrm>
            <a:off x="281577" y="6057781"/>
            <a:ext cx="812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Always read from left to right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Always read from top to bottom.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4DED5EE-751B-482D-8072-700E9D493241}"/>
              </a:ext>
            </a:extLst>
          </p:cNvPr>
          <p:cNvSpPr txBox="1"/>
          <p:nvPr/>
        </p:nvSpPr>
        <p:spPr>
          <a:xfrm>
            <a:off x="8638903" y="853440"/>
            <a:ext cx="2917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Here conversion take place as follows.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FF408A8-B013-4F7E-81AC-77CA69F50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7243958"/>
              </p:ext>
            </p:extLst>
          </p:nvPr>
        </p:nvGraphicFramePr>
        <p:xfrm>
          <a:off x="8798560" y="1552014"/>
          <a:ext cx="1146630" cy="519684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3315">
                  <a:extLst>
                    <a:ext uri="{9D8B030D-6E8A-4147-A177-3AD203B41FA5}">
                      <a16:colId xmlns:a16="http://schemas.microsoft.com/office/drawing/2014/main" xmlns="" val="1392891567"/>
                    </a:ext>
                  </a:extLst>
                </a:gridCol>
                <a:gridCol w="573315">
                  <a:extLst>
                    <a:ext uri="{9D8B030D-6E8A-4147-A177-3AD203B41FA5}">
                      <a16:colId xmlns:a16="http://schemas.microsoft.com/office/drawing/2014/main" xmlns="" val="587088575"/>
                    </a:ext>
                  </a:extLst>
                </a:gridCol>
              </a:tblGrid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5250736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1688821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2912137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9297031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2285586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0981013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2193770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7454439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860887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905511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6951421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2026934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3027816"/>
                  </a:ext>
                </a:extLst>
              </a:tr>
              <a:tr h="371203">
                <a:tc>
                  <a:txBody>
                    <a:bodyPr/>
                    <a:lstStyle/>
                    <a:p>
                      <a:r>
                        <a:rPr lang="en-IN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2528928"/>
                  </a:ext>
                </a:extLst>
              </a:tr>
            </a:tbl>
          </a:graphicData>
        </a:graphic>
      </p:graphicFrame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EE0BC39F-82DC-44FD-ACE1-443EB7FD3F7F}"/>
              </a:ext>
            </a:extLst>
          </p:cNvPr>
          <p:cNvSpPr/>
          <p:nvPr/>
        </p:nvSpPr>
        <p:spPr>
          <a:xfrm>
            <a:off x="4023359" y="2776226"/>
            <a:ext cx="130629" cy="2046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6E6C2AA6-0023-4F36-9E2F-3F3102437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4588711"/>
              </p:ext>
            </p:extLst>
          </p:nvPr>
        </p:nvGraphicFramePr>
        <p:xfrm>
          <a:off x="264159" y="5482892"/>
          <a:ext cx="282738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230">
                  <a:extLst>
                    <a:ext uri="{9D8B030D-6E8A-4147-A177-3AD203B41FA5}">
                      <a16:colId xmlns:a16="http://schemas.microsoft.com/office/drawing/2014/main" xmlns="" val="909161705"/>
                    </a:ext>
                  </a:extLst>
                </a:gridCol>
                <a:gridCol w="471230">
                  <a:extLst>
                    <a:ext uri="{9D8B030D-6E8A-4147-A177-3AD203B41FA5}">
                      <a16:colId xmlns:a16="http://schemas.microsoft.com/office/drawing/2014/main" xmlns="" val="3255413628"/>
                    </a:ext>
                  </a:extLst>
                </a:gridCol>
                <a:gridCol w="471230">
                  <a:extLst>
                    <a:ext uri="{9D8B030D-6E8A-4147-A177-3AD203B41FA5}">
                      <a16:colId xmlns:a16="http://schemas.microsoft.com/office/drawing/2014/main" xmlns="" val="357056672"/>
                    </a:ext>
                  </a:extLst>
                </a:gridCol>
                <a:gridCol w="471230">
                  <a:extLst>
                    <a:ext uri="{9D8B030D-6E8A-4147-A177-3AD203B41FA5}">
                      <a16:colId xmlns:a16="http://schemas.microsoft.com/office/drawing/2014/main" xmlns="" val="550571232"/>
                    </a:ext>
                  </a:extLst>
                </a:gridCol>
                <a:gridCol w="471230">
                  <a:extLst>
                    <a:ext uri="{9D8B030D-6E8A-4147-A177-3AD203B41FA5}">
                      <a16:colId xmlns:a16="http://schemas.microsoft.com/office/drawing/2014/main" xmlns="" val="1224000399"/>
                    </a:ext>
                  </a:extLst>
                </a:gridCol>
                <a:gridCol w="471230">
                  <a:extLst>
                    <a:ext uri="{9D8B030D-6E8A-4147-A177-3AD203B41FA5}">
                      <a16:colId xmlns:a16="http://schemas.microsoft.com/office/drawing/2014/main" xmlns="" val="2777890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846299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A8429F16-4001-4FA9-BF9A-CCD6A7474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0415501"/>
              </p:ext>
            </p:extLst>
          </p:nvPr>
        </p:nvGraphicFramePr>
        <p:xfrm>
          <a:off x="4023359" y="5380148"/>
          <a:ext cx="200006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34">
                  <a:extLst>
                    <a:ext uri="{9D8B030D-6E8A-4147-A177-3AD203B41FA5}">
                      <a16:colId xmlns:a16="http://schemas.microsoft.com/office/drawing/2014/main" xmlns="" val="4080433562"/>
                    </a:ext>
                  </a:extLst>
                </a:gridCol>
                <a:gridCol w="1000034">
                  <a:extLst>
                    <a:ext uri="{9D8B030D-6E8A-4147-A177-3AD203B41FA5}">
                      <a16:colId xmlns:a16="http://schemas.microsoft.com/office/drawing/2014/main" xmlns="" val="1153493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32bit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32bit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679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RPT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620230"/>
                  </a:ext>
                </a:extLst>
              </a:tr>
            </a:tbl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xmlns="" id="{57E09248-ECC7-491D-A506-43058A658667}"/>
              </a:ext>
            </a:extLst>
          </p:cNvPr>
          <p:cNvSpPr/>
          <p:nvPr/>
        </p:nvSpPr>
        <p:spPr>
          <a:xfrm>
            <a:off x="1375954" y="5145314"/>
            <a:ext cx="139337" cy="271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A3D2A8F6-47E3-4737-9FE3-A425708B634D}"/>
              </a:ext>
            </a:extLst>
          </p:cNvPr>
          <p:cNvSpPr/>
          <p:nvPr/>
        </p:nvSpPr>
        <p:spPr>
          <a:xfrm>
            <a:off x="3376022" y="5558337"/>
            <a:ext cx="345442" cy="295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335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4A04B5-A1A9-46AF-BAB0-8EFC6CD4F0DC}"/>
              </a:ext>
            </a:extLst>
          </p:cNvPr>
          <p:cNvSpPr/>
          <p:nvPr/>
        </p:nvSpPr>
        <p:spPr>
          <a:xfrm>
            <a:off x="0" y="-17417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3  16 Rounds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4452A37-41A4-434A-8686-443A6141C0DF}"/>
              </a:ext>
            </a:extLst>
          </p:cNvPr>
          <p:cNvSpPr/>
          <p:nvPr/>
        </p:nvSpPr>
        <p:spPr>
          <a:xfrm>
            <a:off x="914400" y="1114697"/>
            <a:ext cx="335280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Key Transformation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7432776-2052-46EB-A69F-C3459E01EAAD}"/>
              </a:ext>
            </a:extLst>
          </p:cNvPr>
          <p:cNvSpPr/>
          <p:nvPr/>
        </p:nvSpPr>
        <p:spPr>
          <a:xfrm>
            <a:off x="914400" y="1968145"/>
            <a:ext cx="335280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Expansion and Permutation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15769A-27CA-40C2-9344-D6D0A7DD269E}"/>
              </a:ext>
            </a:extLst>
          </p:cNvPr>
          <p:cNvSpPr/>
          <p:nvPr/>
        </p:nvSpPr>
        <p:spPr>
          <a:xfrm>
            <a:off x="914400" y="2756263"/>
            <a:ext cx="335280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S-Box Substitution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D52AC76-483A-4AFC-962B-42BD234ABBA2}"/>
              </a:ext>
            </a:extLst>
          </p:cNvPr>
          <p:cNvSpPr/>
          <p:nvPr/>
        </p:nvSpPr>
        <p:spPr>
          <a:xfrm>
            <a:off x="914400" y="3614058"/>
            <a:ext cx="335280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P-box Substitution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C503212-8A75-4C52-9449-83043501E126}"/>
              </a:ext>
            </a:extLst>
          </p:cNvPr>
          <p:cNvSpPr/>
          <p:nvPr/>
        </p:nvSpPr>
        <p:spPr>
          <a:xfrm>
            <a:off x="914400" y="4487105"/>
            <a:ext cx="335280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XOR and SWAP</a:t>
            </a:r>
          </a:p>
        </p:txBody>
      </p:sp>
    </p:spTree>
    <p:extLst>
      <p:ext uri="{BB962C8B-B14F-4D97-AF65-F5344CB8AC3E}">
        <p14:creationId xmlns:p14="http://schemas.microsoft.com/office/powerpoint/2010/main" xmlns="" val="24304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6CA027E-2EE7-4EA6-9035-8D5FB2D2C3DA}"/>
              </a:ext>
            </a:extLst>
          </p:cNvPr>
          <p:cNvSpPr/>
          <p:nvPr/>
        </p:nvSpPr>
        <p:spPr>
          <a:xfrm>
            <a:off x="0" y="-34834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1 of 3 key Transformation.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17E655C-818F-45FA-9813-D2F9E33C4845}"/>
              </a:ext>
            </a:extLst>
          </p:cNvPr>
          <p:cNvGrpSpPr/>
          <p:nvPr/>
        </p:nvGrpSpPr>
        <p:grpSpPr>
          <a:xfrm>
            <a:off x="4432663" y="920927"/>
            <a:ext cx="2860766" cy="1286696"/>
            <a:chOff x="156754" y="1077680"/>
            <a:chExt cx="2860766" cy="128669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5DCED355-5C7A-4F9D-8853-ADEBD4F2A8CE}"/>
                </a:ext>
              </a:extLst>
            </p:cNvPr>
            <p:cNvSpPr/>
            <p:nvPr/>
          </p:nvSpPr>
          <p:spPr>
            <a:xfrm>
              <a:off x="1018903" y="1077680"/>
              <a:ext cx="1271451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56bit key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794C9BB-8F63-475B-AAFF-D44E14331B5E}"/>
                </a:ext>
              </a:extLst>
            </p:cNvPr>
            <p:cNvSpPr/>
            <p:nvPr/>
          </p:nvSpPr>
          <p:spPr>
            <a:xfrm>
              <a:off x="156754" y="1894113"/>
              <a:ext cx="1271451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28bit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BD47907-986B-4F9F-B985-8A8BF014CD99}"/>
                </a:ext>
              </a:extLst>
            </p:cNvPr>
            <p:cNvSpPr/>
            <p:nvPr/>
          </p:nvSpPr>
          <p:spPr>
            <a:xfrm>
              <a:off x="1746069" y="1894112"/>
              <a:ext cx="1271451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28bit</a:t>
              </a:r>
            </a:p>
          </p:txBody>
        </p:sp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xmlns="" id="{F4957A83-50EA-436C-910E-FCA977150C68}"/>
                </a:ext>
              </a:extLst>
            </p:cNvPr>
            <p:cNvCxnSpPr>
              <a:stCxn id="3" idx="2"/>
              <a:endCxn id="4" idx="0"/>
            </p:cNvCxnSpPr>
            <p:nvPr/>
          </p:nvCxnSpPr>
          <p:spPr>
            <a:xfrm rot="5400000">
              <a:off x="1050470" y="1289954"/>
              <a:ext cx="346170" cy="86214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xmlns="" id="{4BFD7CED-27D5-4FBF-8BF7-0B4F754E6BB1}"/>
                </a:ext>
              </a:extLst>
            </p:cNvPr>
            <p:cNvCxnSpPr>
              <a:stCxn id="3" idx="2"/>
              <a:endCxn id="5" idx="0"/>
            </p:cNvCxnSpPr>
            <p:nvPr/>
          </p:nvCxnSpPr>
          <p:spPr>
            <a:xfrm rot="16200000" flipH="1">
              <a:off x="1845128" y="1357444"/>
              <a:ext cx="346169" cy="72716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0C7DEA65-643E-45D9-9EA1-6E77973A5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2458889"/>
              </p:ext>
            </p:extLst>
          </p:nvPr>
        </p:nvGraphicFramePr>
        <p:xfrm>
          <a:off x="1349284" y="2590081"/>
          <a:ext cx="36750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02">
                  <a:extLst>
                    <a:ext uri="{9D8B030D-6E8A-4147-A177-3AD203B41FA5}">
                      <a16:colId xmlns:a16="http://schemas.microsoft.com/office/drawing/2014/main" xmlns="" val="1955482048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1804447847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509038290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3815411208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3274874791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2768191291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385072388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597418235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297618743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432962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7213956"/>
                  </a:ext>
                </a:extLst>
              </a:tr>
            </a:tbl>
          </a:graphicData>
        </a:graphic>
      </p:graphicFrame>
      <p:sp>
        <p:nvSpPr>
          <p:cNvPr id="13" name="Arrow: Curved Down 12">
            <a:extLst>
              <a:ext uri="{FF2B5EF4-FFF2-40B4-BE49-F238E27FC236}">
                <a16:creationId xmlns:a16="http://schemas.microsoft.com/office/drawing/2014/main" xmlns="" id="{C5012CCC-5727-48BE-B226-5B44D42FD67F}"/>
              </a:ext>
            </a:extLst>
          </p:cNvPr>
          <p:cNvSpPr/>
          <p:nvPr/>
        </p:nvSpPr>
        <p:spPr>
          <a:xfrm>
            <a:off x="4421236" y="2337532"/>
            <a:ext cx="444137" cy="2525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2040E6FC-1850-4341-8058-21329279640A}"/>
              </a:ext>
            </a:extLst>
          </p:cNvPr>
          <p:cNvGrpSpPr/>
          <p:nvPr/>
        </p:nvGrpSpPr>
        <p:grpSpPr>
          <a:xfrm>
            <a:off x="1396095" y="2343706"/>
            <a:ext cx="1249680" cy="252549"/>
            <a:chOff x="1440179" y="2781676"/>
            <a:chExt cx="1249680" cy="252549"/>
          </a:xfrm>
        </p:grpSpPr>
        <p:sp>
          <p:nvSpPr>
            <p:cNvPr id="17" name="Arrow: Curved Down 16">
              <a:extLst>
                <a:ext uri="{FF2B5EF4-FFF2-40B4-BE49-F238E27FC236}">
                  <a16:creationId xmlns:a16="http://schemas.microsoft.com/office/drawing/2014/main" xmlns="" id="{3A1211F9-232C-4092-85C3-5BDC43C31D6B}"/>
                </a:ext>
              </a:extLst>
            </p:cNvPr>
            <p:cNvSpPr/>
            <p:nvPr/>
          </p:nvSpPr>
          <p:spPr>
            <a:xfrm>
              <a:off x="1440179" y="2781676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8" name="Arrow: Curved Down 17">
              <a:extLst>
                <a:ext uri="{FF2B5EF4-FFF2-40B4-BE49-F238E27FC236}">
                  <a16:creationId xmlns:a16="http://schemas.microsoft.com/office/drawing/2014/main" xmlns="" id="{B3E016D8-3EDB-41DC-B437-864250F393A4}"/>
                </a:ext>
              </a:extLst>
            </p:cNvPr>
            <p:cNvSpPr/>
            <p:nvPr/>
          </p:nvSpPr>
          <p:spPr>
            <a:xfrm>
              <a:off x="2245722" y="2781676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0B090841-910D-4311-9D86-C93F8549D2D5}"/>
              </a:ext>
            </a:extLst>
          </p:cNvPr>
          <p:cNvGrpSpPr/>
          <p:nvPr/>
        </p:nvGrpSpPr>
        <p:grpSpPr>
          <a:xfrm>
            <a:off x="2969081" y="2337531"/>
            <a:ext cx="1249680" cy="252549"/>
            <a:chOff x="3013165" y="2775501"/>
            <a:chExt cx="1249680" cy="252549"/>
          </a:xfrm>
        </p:grpSpPr>
        <p:sp>
          <p:nvSpPr>
            <p:cNvPr id="20" name="Arrow: Curved Down 19">
              <a:extLst>
                <a:ext uri="{FF2B5EF4-FFF2-40B4-BE49-F238E27FC236}">
                  <a16:creationId xmlns:a16="http://schemas.microsoft.com/office/drawing/2014/main" xmlns="" id="{89A25E20-4FE8-4A08-A3B2-0AC80720DE66}"/>
                </a:ext>
              </a:extLst>
            </p:cNvPr>
            <p:cNvSpPr/>
            <p:nvPr/>
          </p:nvSpPr>
          <p:spPr>
            <a:xfrm>
              <a:off x="3013165" y="2775501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21" name="Arrow: Curved Down 20">
              <a:extLst>
                <a:ext uri="{FF2B5EF4-FFF2-40B4-BE49-F238E27FC236}">
                  <a16:creationId xmlns:a16="http://schemas.microsoft.com/office/drawing/2014/main" xmlns="" id="{A613550A-6279-4CC0-8012-18E753F94005}"/>
                </a:ext>
              </a:extLst>
            </p:cNvPr>
            <p:cNvSpPr/>
            <p:nvPr/>
          </p:nvSpPr>
          <p:spPr>
            <a:xfrm>
              <a:off x="3818708" y="2775501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30186308-EBA6-40FE-BC97-70EA43CD7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8190954"/>
              </p:ext>
            </p:extLst>
          </p:nvPr>
        </p:nvGraphicFramePr>
        <p:xfrm>
          <a:off x="6897190" y="2590081"/>
          <a:ext cx="36750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02">
                  <a:extLst>
                    <a:ext uri="{9D8B030D-6E8A-4147-A177-3AD203B41FA5}">
                      <a16:colId xmlns:a16="http://schemas.microsoft.com/office/drawing/2014/main" xmlns="" val="1955482048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1804447847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509038290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3815411208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3274874791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2768191291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385072388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597418235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297618743"/>
                    </a:ext>
                  </a:extLst>
                </a:gridCol>
                <a:gridCol w="367502">
                  <a:extLst>
                    <a:ext uri="{9D8B030D-6E8A-4147-A177-3AD203B41FA5}">
                      <a16:colId xmlns:a16="http://schemas.microsoft.com/office/drawing/2014/main" xmlns="" val="432962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7213956"/>
                  </a:ext>
                </a:extLst>
              </a:tr>
            </a:tbl>
          </a:graphicData>
        </a:graphic>
      </p:graphicFrame>
      <p:sp>
        <p:nvSpPr>
          <p:cNvPr id="25" name="Arrow: Curved Down 24">
            <a:extLst>
              <a:ext uri="{FF2B5EF4-FFF2-40B4-BE49-F238E27FC236}">
                <a16:creationId xmlns:a16="http://schemas.microsoft.com/office/drawing/2014/main" xmlns="" id="{4FB8506F-458C-4009-B7D5-8B5B15A40190}"/>
              </a:ext>
            </a:extLst>
          </p:cNvPr>
          <p:cNvSpPr/>
          <p:nvPr/>
        </p:nvSpPr>
        <p:spPr>
          <a:xfrm>
            <a:off x="9969142" y="2337532"/>
            <a:ext cx="444137" cy="2525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4B159F08-45D9-4BB7-B693-8A30128C5709}"/>
              </a:ext>
            </a:extLst>
          </p:cNvPr>
          <p:cNvGrpSpPr/>
          <p:nvPr/>
        </p:nvGrpSpPr>
        <p:grpSpPr>
          <a:xfrm>
            <a:off x="6944001" y="2343706"/>
            <a:ext cx="1249680" cy="252549"/>
            <a:chOff x="1440179" y="2781676"/>
            <a:chExt cx="1249680" cy="252549"/>
          </a:xfrm>
        </p:grpSpPr>
        <p:sp>
          <p:nvSpPr>
            <p:cNvPr id="27" name="Arrow: Curved Down 26">
              <a:extLst>
                <a:ext uri="{FF2B5EF4-FFF2-40B4-BE49-F238E27FC236}">
                  <a16:creationId xmlns:a16="http://schemas.microsoft.com/office/drawing/2014/main" xmlns="" id="{B376F6EC-ED31-4819-B1B1-2DFC6A4FDCEA}"/>
                </a:ext>
              </a:extLst>
            </p:cNvPr>
            <p:cNvSpPr/>
            <p:nvPr/>
          </p:nvSpPr>
          <p:spPr>
            <a:xfrm>
              <a:off x="1440179" y="2781676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28" name="Arrow: Curved Down 27">
              <a:extLst>
                <a:ext uri="{FF2B5EF4-FFF2-40B4-BE49-F238E27FC236}">
                  <a16:creationId xmlns:a16="http://schemas.microsoft.com/office/drawing/2014/main" xmlns="" id="{BA6E3DA0-FC25-4C4E-B99B-D5C58A2706DD}"/>
                </a:ext>
              </a:extLst>
            </p:cNvPr>
            <p:cNvSpPr/>
            <p:nvPr/>
          </p:nvSpPr>
          <p:spPr>
            <a:xfrm>
              <a:off x="2245722" y="2781676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F2916177-933D-42BC-9996-43426A72B89A}"/>
              </a:ext>
            </a:extLst>
          </p:cNvPr>
          <p:cNvGrpSpPr/>
          <p:nvPr/>
        </p:nvGrpSpPr>
        <p:grpSpPr>
          <a:xfrm>
            <a:off x="8516987" y="2337531"/>
            <a:ext cx="1249680" cy="252549"/>
            <a:chOff x="3013165" y="2775501"/>
            <a:chExt cx="1249680" cy="252549"/>
          </a:xfrm>
        </p:grpSpPr>
        <p:sp>
          <p:nvSpPr>
            <p:cNvPr id="30" name="Arrow: Curved Down 29">
              <a:extLst>
                <a:ext uri="{FF2B5EF4-FFF2-40B4-BE49-F238E27FC236}">
                  <a16:creationId xmlns:a16="http://schemas.microsoft.com/office/drawing/2014/main" xmlns="" id="{A209E65F-9336-4A8D-BB7E-AFFD30244EA3}"/>
                </a:ext>
              </a:extLst>
            </p:cNvPr>
            <p:cNvSpPr/>
            <p:nvPr/>
          </p:nvSpPr>
          <p:spPr>
            <a:xfrm>
              <a:off x="3013165" y="2775501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31" name="Arrow: Curved Down 30">
              <a:extLst>
                <a:ext uri="{FF2B5EF4-FFF2-40B4-BE49-F238E27FC236}">
                  <a16:creationId xmlns:a16="http://schemas.microsoft.com/office/drawing/2014/main" xmlns="" id="{1C36BE65-0B67-4E91-A97C-181277505A17}"/>
                </a:ext>
              </a:extLst>
            </p:cNvPr>
            <p:cNvSpPr/>
            <p:nvPr/>
          </p:nvSpPr>
          <p:spPr>
            <a:xfrm>
              <a:off x="3818708" y="2775501"/>
              <a:ext cx="444137" cy="25254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xmlns="" id="{B16ABFAA-9589-46D8-9279-537E57C76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3825768"/>
              </p:ext>
            </p:extLst>
          </p:nvPr>
        </p:nvGraphicFramePr>
        <p:xfrm>
          <a:off x="269966" y="3352079"/>
          <a:ext cx="1142564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xmlns="" val="1070446087"/>
                    </a:ext>
                  </a:extLst>
                </a:gridCol>
                <a:gridCol w="539931">
                  <a:extLst>
                    <a:ext uri="{9D8B030D-6E8A-4147-A177-3AD203B41FA5}">
                      <a16:colId xmlns:a16="http://schemas.microsoft.com/office/drawing/2014/main" xmlns="" val="1867775943"/>
                    </a:ext>
                  </a:extLst>
                </a:gridCol>
                <a:gridCol w="440040">
                  <a:extLst>
                    <a:ext uri="{9D8B030D-6E8A-4147-A177-3AD203B41FA5}">
                      <a16:colId xmlns:a16="http://schemas.microsoft.com/office/drawing/2014/main" xmlns="" val="2792903600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1523993660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3756700062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2459421715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3053441153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490222283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3534971420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676969487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1350881666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4173293016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1508353986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4058394014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2585696648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1527252135"/>
                    </a:ext>
                  </a:extLst>
                </a:gridCol>
                <a:gridCol w="672097">
                  <a:extLst>
                    <a:ext uri="{9D8B030D-6E8A-4147-A177-3AD203B41FA5}">
                      <a16:colId xmlns:a16="http://schemas.microsoft.com/office/drawing/2014/main" xmlns="" val="3088598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6097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No of bits shifted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9821862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B21C5B6-0D38-4D8A-A35F-9864EB47ADCD}"/>
              </a:ext>
            </a:extLst>
          </p:cNvPr>
          <p:cNvSpPr txBox="1"/>
          <p:nvPr/>
        </p:nvSpPr>
        <p:spPr>
          <a:xfrm>
            <a:off x="269966" y="5136854"/>
            <a:ext cx="812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each round different subset of the key is used that make not easy to crack.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Here in each of the round the bits are shifted randomly.</a:t>
            </a:r>
          </a:p>
        </p:txBody>
      </p:sp>
    </p:spTree>
    <p:extLst>
      <p:ext uri="{BB962C8B-B14F-4D97-AF65-F5344CB8AC3E}">
        <p14:creationId xmlns:p14="http://schemas.microsoft.com/office/powerpoint/2010/main" xmlns="" val="832397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B81A881-FBAE-4091-9CB7-FF21F3C054ED}"/>
              </a:ext>
            </a:extLst>
          </p:cNvPr>
          <p:cNvSpPr/>
          <p:nvPr/>
        </p:nvSpPr>
        <p:spPr>
          <a:xfrm>
            <a:off x="0" y="-34834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2 of 3 Expansion Permutation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185A33D-508A-4CC0-AEEC-590D4DD2158A}"/>
              </a:ext>
            </a:extLst>
          </p:cNvPr>
          <p:cNvSpPr/>
          <p:nvPr/>
        </p:nvSpPr>
        <p:spPr>
          <a:xfrm>
            <a:off x="513806" y="905691"/>
            <a:ext cx="2873828" cy="505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Initial Permutation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855A7435-B20D-4B8A-8335-2834ED93F271}"/>
              </a:ext>
            </a:extLst>
          </p:cNvPr>
          <p:cNvGrpSpPr/>
          <p:nvPr/>
        </p:nvGrpSpPr>
        <p:grpSpPr>
          <a:xfrm>
            <a:off x="513806" y="2743208"/>
            <a:ext cx="2873828" cy="505098"/>
            <a:chOff x="513806" y="2743208"/>
            <a:chExt cx="2873828" cy="50509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270AC493-9114-453A-9742-6D70F092220F}"/>
                </a:ext>
              </a:extLst>
            </p:cNvPr>
            <p:cNvSpPr/>
            <p:nvPr/>
          </p:nvSpPr>
          <p:spPr>
            <a:xfrm>
              <a:off x="513806" y="2743208"/>
              <a:ext cx="1436914" cy="5050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16rounds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B0F70AC-FAC1-4AE3-BBA0-318882F3DCAE}"/>
                </a:ext>
              </a:extLst>
            </p:cNvPr>
            <p:cNvSpPr/>
            <p:nvPr/>
          </p:nvSpPr>
          <p:spPr>
            <a:xfrm>
              <a:off x="1950720" y="2743208"/>
              <a:ext cx="1436914" cy="5050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16rounds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414F10A3-06DE-43BE-850D-80DC4D743271}"/>
              </a:ext>
            </a:extLst>
          </p:cNvPr>
          <p:cNvGrpSpPr/>
          <p:nvPr/>
        </p:nvGrpSpPr>
        <p:grpSpPr>
          <a:xfrm>
            <a:off x="513806" y="1793965"/>
            <a:ext cx="2873828" cy="505098"/>
            <a:chOff x="513806" y="1793965"/>
            <a:chExt cx="2873828" cy="5050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21DE8B44-CB16-4050-970E-0DF98EEAC34D}"/>
                </a:ext>
              </a:extLst>
            </p:cNvPr>
            <p:cNvSpPr/>
            <p:nvPr/>
          </p:nvSpPr>
          <p:spPr>
            <a:xfrm>
              <a:off x="513806" y="1793965"/>
              <a:ext cx="1436914" cy="5050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LPT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345C497D-4860-4617-B947-A4FAB19816E3}"/>
                </a:ext>
              </a:extLst>
            </p:cNvPr>
            <p:cNvSpPr/>
            <p:nvPr/>
          </p:nvSpPr>
          <p:spPr>
            <a:xfrm>
              <a:off x="1950720" y="1793965"/>
              <a:ext cx="1436914" cy="5050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RPT</a:t>
              </a:r>
            </a:p>
          </p:txBody>
        </p:sp>
      </p:grp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EF58EC6B-4278-426D-8F76-D5F0216F9FA0}"/>
              </a:ext>
            </a:extLst>
          </p:cNvPr>
          <p:cNvCxnSpPr>
            <a:stCxn id="4" idx="2"/>
            <a:endCxn id="9" idx="0"/>
          </p:cNvCxnSpPr>
          <p:nvPr/>
        </p:nvCxnSpPr>
        <p:spPr>
          <a:xfrm rot="5400000">
            <a:off x="1399904" y="1243149"/>
            <a:ext cx="383176" cy="7184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xmlns="" id="{3C435387-1D24-4B35-ABA0-B7F4E0C9C8B3}"/>
              </a:ext>
            </a:extLst>
          </p:cNvPr>
          <p:cNvCxnSpPr>
            <a:stCxn id="4" idx="2"/>
            <a:endCxn id="10" idx="0"/>
          </p:cNvCxnSpPr>
          <p:nvPr/>
        </p:nvCxnSpPr>
        <p:spPr>
          <a:xfrm rot="16200000" flipH="1">
            <a:off x="2118360" y="1243148"/>
            <a:ext cx="383176" cy="7184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xmlns="" id="{AC16910D-E0C8-44DF-B8A8-585605DDC1EC}"/>
              </a:ext>
            </a:extLst>
          </p:cNvPr>
          <p:cNvCxnSpPr>
            <a:stCxn id="9" idx="2"/>
            <a:endCxn id="5" idx="0"/>
          </p:cNvCxnSpPr>
          <p:nvPr/>
        </p:nvCxnSpPr>
        <p:spPr>
          <a:xfrm rot="5400000">
            <a:off x="1010191" y="2521135"/>
            <a:ext cx="444145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xmlns="" id="{080B6DF5-8272-4641-A8AE-BD087779CB2E}"/>
              </a:ext>
            </a:extLst>
          </p:cNvPr>
          <p:cNvCxnSpPr>
            <a:cxnSpLocks/>
            <a:stCxn id="10" idx="2"/>
            <a:endCxn id="6" idx="0"/>
          </p:cNvCxnSpPr>
          <p:nvPr/>
        </p:nvCxnSpPr>
        <p:spPr>
          <a:xfrm rot="5400000">
            <a:off x="2447105" y="2521135"/>
            <a:ext cx="444145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row: Curved Left 29">
            <a:extLst>
              <a:ext uri="{FF2B5EF4-FFF2-40B4-BE49-F238E27FC236}">
                <a16:creationId xmlns:a16="http://schemas.microsoft.com/office/drawing/2014/main" xmlns="" id="{5A7C6200-5930-4187-82E4-F58D0C48C031}"/>
              </a:ext>
            </a:extLst>
          </p:cNvPr>
          <p:cNvSpPr/>
          <p:nvPr/>
        </p:nvSpPr>
        <p:spPr>
          <a:xfrm>
            <a:off x="3387634" y="3065417"/>
            <a:ext cx="278675" cy="155883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8460BA0-DD02-4BFB-9E1F-F311B48AD6F2}"/>
              </a:ext>
            </a:extLst>
          </p:cNvPr>
          <p:cNvSpPr/>
          <p:nvPr/>
        </p:nvSpPr>
        <p:spPr>
          <a:xfrm>
            <a:off x="513806" y="4249780"/>
            <a:ext cx="1436914" cy="505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32bit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F7FD89C-D568-4153-BA6E-AC8D36E53AD7}"/>
              </a:ext>
            </a:extLst>
          </p:cNvPr>
          <p:cNvSpPr/>
          <p:nvPr/>
        </p:nvSpPr>
        <p:spPr>
          <a:xfrm>
            <a:off x="1944370" y="4258490"/>
            <a:ext cx="1436914" cy="505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32bit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ECDEF4C-3CF7-438B-B4AB-74873588A8F2}"/>
              </a:ext>
            </a:extLst>
          </p:cNvPr>
          <p:cNvSpPr txBox="1"/>
          <p:nvPr/>
        </p:nvSpPr>
        <p:spPr>
          <a:xfrm>
            <a:off x="705394" y="3675017"/>
            <a:ext cx="232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Initial Permutation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xmlns="" id="{1043931E-AA5A-4E16-845E-9CBF75BE0941}"/>
              </a:ext>
            </a:extLst>
          </p:cNvPr>
          <p:cNvCxnSpPr>
            <a:cxnSpLocks/>
            <a:stCxn id="35" idx="2"/>
          </p:cNvCxnSpPr>
          <p:nvPr/>
        </p:nvCxnSpPr>
        <p:spPr>
          <a:xfrm rot="5400000" flipH="1" flipV="1">
            <a:off x="1354862" y="2213655"/>
            <a:ext cx="3857897" cy="1241969"/>
          </a:xfrm>
          <a:prstGeom prst="bentConnector3">
            <a:avLst>
              <a:gd name="adj1" fmla="val -5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181F142D-5DAB-4CAC-8280-CCA1B81874BE}"/>
              </a:ext>
            </a:extLst>
          </p:cNvPr>
          <p:cNvSpPr/>
          <p:nvPr/>
        </p:nvSpPr>
        <p:spPr>
          <a:xfrm>
            <a:off x="7254240" y="1210491"/>
            <a:ext cx="1489166" cy="583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32bit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xmlns="" id="{C97F5B3D-4AF4-4AAC-A201-F590BDAAE3F0}"/>
              </a:ext>
            </a:extLst>
          </p:cNvPr>
          <p:cNvCxnSpPr>
            <a:endCxn id="43" idx="0"/>
          </p:cNvCxnSpPr>
          <p:nvPr/>
        </p:nvCxnSpPr>
        <p:spPr>
          <a:xfrm>
            <a:off x="3884023" y="905691"/>
            <a:ext cx="4114800" cy="3048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3FEC38D4-50D2-4B35-A45F-BBB30B4D2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6393066"/>
              </p:ext>
            </p:extLst>
          </p:nvPr>
        </p:nvGraphicFramePr>
        <p:xfrm>
          <a:off x="4341972" y="2156645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88DED980-A84F-46F1-B5C9-6262918EE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6836358"/>
              </p:ext>
            </p:extLst>
          </p:nvPr>
        </p:nvGraphicFramePr>
        <p:xfrm>
          <a:off x="6044859" y="2164813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xmlns="" id="{6285B67A-50CB-4B4C-93AD-2B3B7E317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2452872"/>
              </p:ext>
            </p:extLst>
          </p:nvPr>
        </p:nvGraphicFramePr>
        <p:xfrm>
          <a:off x="7922803" y="2147937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xmlns="" id="{800E4D61-D3C0-4F0A-9DBD-D5F21699D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9016668"/>
              </p:ext>
            </p:extLst>
          </p:nvPr>
        </p:nvGraphicFramePr>
        <p:xfrm>
          <a:off x="9889693" y="2147937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xmlns="" id="{C35609F7-4F7F-40E7-B4AF-B3AA93643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3332683"/>
              </p:ext>
            </p:extLst>
          </p:nvPr>
        </p:nvGraphicFramePr>
        <p:xfrm>
          <a:off x="4320810" y="3581779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xmlns="" id="{847493F2-B1D2-4B98-B7C8-69841D09E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0979835"/>
              </p:ext>
            </p:extLst>
          </p:nvPr>
        </p:nvGraphicFramePr>
        <p:xfrm>
          <a:off x="6023697" y="3589947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xmlns="" id="{AC540C79-B5EC-4899-9B94-51194CB3E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808624"/>
              </p:ext>
            </p:extLst>
          </p:nvPr>
        </p:nvGraphicFramePr>
        <p:xfrm>
          <a:off x="7901641" y="3573071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xmlns="" id="{8E790D9F-8262-458B-B483-26AA08406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1418777"/>
              </p:ext>
            </p:extLst>
          </p:nvPr>
        </p:nvGraphicFramePr>
        <p:xfrm>
          <a:off x="9868531" y="3573071"/>
          <a:ext cx="1440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92">
                  <a:extLst>
                    <a:ext uri="{9D8B030D-6E8A-4147-A177-3AD203B41FA5}">
                      <a16:colId xmlns:a16="http://schemas.microsoft.com/office/drawing/2014/main" xmlns="" val="1350902178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408289056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293200524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xmlns="" val="23016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6199614"/>
                  </a:ext>
                </a:extLst>
              </a:tr>
            </a:tbl>
          </a:graphicData>
        </a:graphic>
      </p:graphicFrame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97736682-276A-46D9-9D33-B53BF40FEBA7}"/>
              </a:ext>
            </a:extLst>
          </p:cNvPr>
          <p:cNvGrpSpPr/>
          <p:nvPr/>
        </p:nvGrpSpPr>
        <p:grpSpPr>
          <a:xfrm>
            <a:off x="4492375" y="4028784"/>
            <a:ext cx="6988489" cy="383971"/>
            <a:chOff x="4492375" y="4028784"/>
            <a:chExt cx="6988489" cy="38397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9B536507-A4B9-45FC-B9CD-F03F347BF250}"/>
                </a:ext>
              </a:extLst>
            </p:cNvPr>
            <p:cNvSpPr txBox="1"/>
            <p:nvPr/>
          </p:nvSpPr>
          <p:spPr>
            <a:xfrm>
              <a:off x="4492375" y="4043423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5</a:t>
              </a:r>
              <a:r>
                <a:rPr lang="en-IN" baseline="30000" dirty="0"/>
                <a:t>th</a:t>
              </a:r>
              <a:r>
                <a:rPr lang="en-IN" dirty="0"/>
                <a:t>  block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F7E9C86A-DCD1-4F75-BEB0-409A587DC5B6}"/>
                </a:ext>
              </a:extLst>
            </p:cNvPr>
            <p:cNvSpPr txBox="1"/>
            <p:nvPr/>
          </p:nvSpPr>
          <p:spPr>
            <a:xfrm>
              <a:off x="6174100" y="4030852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6</a:t>
              </a:r>
              <a:r>
                <a:rPr lang="en-IN" baseline="30000" dirty="0"/>
                <a:t>th</a:t>
              </a:r>
              <a:r>
                <a:rPr lang="en-IN" dirty="0"/>
                <a:t>  block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7C4E393F-0FE0-4E28-81DA-668FE39FEF68}"/>
                </a:ext>
              </a:extLst>
            </p:cNvPr>
            <p:cNvSpPr txBox="1"/>
            <p:nvPr/>
          </p:nvSpPr>
          <p:spPr>
            <a:xfrm>
              <a:off x="8073206" y="4041636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7</a:t>
              </a:r>
              <a:r>
                <a:rPr lang="en-IN" baseline="30000" dirty="0"/>
                <a:t>th</a:t>
              </a:r>
              <a:r>
                <a:rPr lang="en-IN" dirty="0"/>
                <a:t> block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970F4DF3-7621-415B-8E1B-EB82512CEEA4}"/>
                </a:ext>
              </a:extLst>
            </p:cNvPr>
            <p:cNvSpPr txBox="1"/>
            <p:nvPr/>
          </p:nvSpPr>
          <p:spPr>
            <a:xfrm>
              <a:off x="10040096" y="4028784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8</a:t>
              </a:r>
              <a:r>
                <a:rPr lang="en-IN" baseline="30000" dirty="0"/>
                <a:t>th</a:t>
              </a:r>
              <a:r>
                <a:rPr lang="en-IN" dirty="0"/>
                <a:t> block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DF67A8A2-93C4-478F-AAAE-ECB06D226507}"/>
              </a:ext>
            </a:extLst>
          </p:cNvPr>
          <p:cNvGrpSpPr/>
          <p:nvPr/>
        </p:nvGrpSpPr>
        <p:grpSpPr>
          <a:xfrm>
            <a:off x="4494372" y="2880969"/>
            <a:ext cx="6988489" cy="383971"/>
            <a:chOff x="4494372" y="2880969"/>
            <a:chExt cx="6988489" cy="38397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8C76C423-11C5-45C0-B97F-D60A7A70D41F}"/>
                </a:ext>
              </a:extLst>
            </p:cNvPr>
            <p:cNvSpPr txBox="1"/>
            <p:nvPr/>
          </p:nvSpPr>
          <p:spPr>
            <a:xfrm>
              <a:off x="4494372" y="2895608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1</a:t>
              </a:r>
              <a:r>
                <a:rPr lang="en-IN" baseline="30000" dirty="0"/>
                <a:t>st</a:t>
              </a:r>
              <a:r>
                <a:rPr lang="en-IN" dirty="0"/>
                <a:t> block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218B8213-955A-42F6-B867-08FA1CD872F5}"/>
                </a:ext>
              </a:extLst>
            </p:cNvPr>
            <p:cNvSpPr txBox="1"/>
            <p:nvPr/>
          </p:nvSpPr>
          <p:spPr>
            <a:xfrm>
              <a:off x="6176097" y="2883037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2</a:t>
              </a:r>
              <a:r>
                <a:rPr lang="en-IN" baseline="30000" dirty="0"/>
                <a:t>nd</a:t>
              </a:r>
              <a:r>
                <a:rPr lang="en-IN" dirty="0"/>
                <a:t> block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9CCA8057-35B9-41CB-971E-AFB585D985AD}"/>
                </a:ext>
              </a:extLst>
            </p:cNvPr>
            <p:cNvSpPr txBox="1"/>
            <p:nvPr/>
          </p:nvSpPr>
          <p:spPr>
            <a:xfrm>
              <a:off x="8075203" y="2893821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3</a:t>
              </a:r>
              <a:r>
                <a:rPr lang="en-IN" baseline="30000" dirty="0"/>
                <a:t>rd</a:t>
              </a:r>
              <a:r>
                <a:rPr lang="en-IN" dirty="0"/>
                <a:t> block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FACB6F5B-FBF3-48B9-8FBC-6A24AF9D437F}"/>
                </a:ext>
              </a:extLst>
            </p:cNvPr>
            <p:cNvSpPr txBox="1"/>
            <p:nvPr/>
          </p:nvSpPr>
          <p:spPr>
            <a:xfrm>
              <a:off x="10042093" y="2880969"/>
              <a:ext cx="1440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/>
                <a:t>4</a:t>
              </a:r>
              <a:r>
                <a:rPr lang="en-IN" baseline="30000" dirty="0"/>
                <a:t>th</a:t>
              </a:r>
              <a:r>
                <a:rPr lang="en-IN" dirty="0"/>
                <a:t> block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9D45E927-EB72-4486-9330-08B075149E4A}"/>
              </a:ext>
            </a:extLst>
          </p:cNvPr>
          <p:cNvSpPr txBox="1"/>
          <p:nvPr/>
        </p:nvSpPr>
        <p:spPr>
          <a:xfrm>
            <a:off x="4459790" y="3199779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4661252C-2CB4-4A63-9D48-087F5E8C8466}"/>
              </a:ext>
            </a:extLst>
          </p:cNvPr>
          <p:cNvSpPr txBox="1"/>
          <p:nvPr/>
        </p:nvSpPr>
        <p:spPr>
          <a:xfrm>
            <a:off x="4324487" y="1804308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71F258BD-BFEB-4550-8971-A0A8B4B0A6EA}"/>
              </a:ext>
            </a:extLst>
          </p:cNvPr>
          <p:cNvSpPr txBox="1"/>
          <p:nvPr/>
        </p:nvSpPr>
        <p:spPr>
          <a:xfrm>
            <a:off x="6010753" y="1805312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7A1D5B88-A74A-4950-9437-452B5CAD76DE}"/>
              </a:ext>
            </a:extLst>
          </p:cNvPr>
          <p:cNvSpPr txBox="1"/>
          <p:nvPr/>
        </p:nvSpPr>
        <p:spPr>
          <a:xfrm>
            <a:off x="7795658" y="1828860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61415547-65B5-46AC-8B41-77C046FE3E2D}"/>
              </a:ext>
            </a:extLst>
          </p:cNvPr>
          <p:cNvSpPr txBox="1"/>
          <p:nvPr/>
        </p:nvSpPr>
        <p:spPr>
          <a:xfrm>
            <a:off x="9800747" y="1817441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C8926EA5-FCC1-477F-831D-79ACD590B781}"/>
              </a:ext>
            </a:extLst>
          </p:cNvPr>
          <p:cNvSpPr txBox="1"/>
          <p:nvPr/>
        </p:nvSpPr>
        <p:spPr>
          <a:xfrm>
            <a:off x="6073005" y="3220615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BE9738F6-DD0A-4307-B1D9-034F9BEA0C12}"/>
              </a:ext>
            </a:extLst>
          </p:cNvPr>
          <p:cNvSpPr txBox="1"/>
          <p:nvPr/>
        </p:nvSpPr>
        <p:spPr>
          <a:xfrm>
            <a:off x="7922803" y="3212447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A2C95F14-9DE8-4427-97DA-C7B30FE90C01}"/>
              </a:ext>
            </a:extLst>
          </p:cNvPr>
          <p:cNvSpPr txBox="1"/>
          <p:nvPr/>
        </p:nvSpPr>
        <p:spPr>
          <a:xfrm>
            <a:off x="9863881" y="3191741"/>
            <a:ext cx="114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</a:t>
            </a:r>
          </a:p>
        </p:txBody>
      </p: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xmlns="" id="{0FA9D9A6-BA6A-4C4A-838C-B0874CEFA324}"/>
              </a:ext>
            </a:extLst>
          </p:cNvPr>
          <p:cNvCxnSpPr>
            <a:stCxn id="43" idx="2"/>
            <a:endCxn id="47" idx="0"/>
          </p:cNvCxnSpPr>
          <p:nvPr/>
        </p:nvCxnSpPr>
        <p:spPr>
          <a:xfrm rot="5400000">
            <a:off x="6349250" y="507072"/>
            <a:ext cx="362680" cy="29364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xmlns="" id="{659591DD-13D4-44BB-871A-D1F51F8DC283}"/>
              </a:ext>
            </a:extLst>
          </p:cNvPr>
          <p:cNvCxnSpPr>
            <a:stCxn id="43" idx="2"/>
            <a:endCxn id="49" idx="0"/>
          </p:cNvCxnSpPr>
          <p:nvPr/>
        </p:nvCxnSpPr>
        <p:spPr>
          <a:xfrm rot="5400000">
            <a:off x="7196609" y="1362599"/>
            <a:ext cx="370848" cy="12335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xmlns="" id="{6B6A0850-8963-4BC2-B2F2-D80F2DE6A8D4}"/>
              </a:ext>
            </a:extLst>
          </p:cNvPr>
          <p:cNvCxnSpPr>
            <a:stCxn id="43" idx="2"/>
            <a:endCxn id="50" idx="0"/>
          </p:cNvCxnSpPr>
          <p:nvPr/>
        </p:nvCxnSpPr>
        <p:spPr>
          <a:xfrm rot="16200000" flipH="1">
            <a:off x="8144019" y="1648769"/>
            <a:ext cx="353972" cy="6443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xmlns="" id="{33428BCD-A226-4C2D-8E8B-09F59363558D}"/>
              </a:ext>
            </a:extLst>
          </p:cNvPr>
          <p:cNvCxnSpPr>
            <a:endCxn id="51" idx="0"/>
          </p:cNvCxnSpPr>
          <p:nvPr/>
        </p:nvCxnSpPr>
        <p:spPr>
          <a:xfrm>
            <a:off x="7995419" y="1802398"/>
            <a:ext cx="2614658" cy="3455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xmlns="" id="{374990F4-7AD7-4DEB-9CE0-F2039EC01896}"/>
              </a:ext>
            </a:extLst>
          </p:cNvPr>
          <p:cNvCxnSpPr>
            <a:endCxn id="53" idx="0"/>
          </p:cNvCxnSpPr>
          <p:nvPr/>
        </p:nvCxnSpPr>
        <p:spPr>
          <a:xfrm rot="10800000" flipV="1">
            <a:off x="5041195" y="1802261"/>
            <a:ext cx="2957629" cy="17795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xmlns="" id="{C4275A86-2D56-48FD-A4AF-68D94FD7431B}"/>
              </a:ext>
            </a:extLst>
          </p:cNvPr>
          <p:cNvCxnSpPr>
            <a:stCxn id="43" idx="2"/>
            <a:endCxn id="54" idx="0"/>
          </p:cNvCxnSpPr>
          <p:nvPr/>
        </p:nvCxnSpPr>
        <p:spPr>
          <a:xfrm rot="5400000">
            <a:off x="6473461" y="2064585"/>
            <a:ext cx="1795982" cy="12547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xmlns="" id="{77A8D9C8-B06F-4205-A020-47EEA7A3FB95}"/>
              </a:ext>
            </a:extLst>
          </p:cNvPr>
          <p:cNvCxnSpPr>
            <a:stCxn id="43" idx="2"/>
            <a:endCxn id="55" idx="0"/>
          </p:cNvCxnSpPr>
          <p:nvPr/>
        </p:nvCxnSpPr>
        <p:spPr>
          <a:xfrm rot="16200000" flipH="1">
            <a:off x="7420871" y="2371917"/>
            <a:ext cx="1779106" cy="6232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xmlns="" id="{BCC20A2B-0615-4DEE-867A-D7024E34F842}"/>
              </a:ext>
            </a:extLst>
          </p:cNvPr>
          <p:cNvCxnSpPr>
            <a:stCxn id="43" idx="2"/>
            <a:endCxn id="56" idx="0"/>
          </p:cNvCxnSpPr>
          <p:nvPr/>
        </p:nvCxnSpPr>
        <p:spPr>
          <a:xfrm rot="16200000" flipH="1">
            <a:off x="8404316" y="1388472"/>
            <a:ext cx="1779106" cy="25900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A534AC86-18CE-4FC4-A472-7B9AC38C552D}"/>
              </a:ext>
            </a:extLst>
          </p:cNvPr>
          <p:cNvSpPr txBox="1"/>
          <p:nvPr/>
        </p:nvSpPr>
        <p:spPr>
          <a:xfrm>
            <a:off x="4009206" y="4943990"/>
            <a:ext cx="812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Now we will talk about these 8 block of 4bit each  in  next slide.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These 4bit block are then expand to 6 bit block in a particular manner.</a:t>
            </a:r>
          </a:p>
        </p:txBody>
      </p:sp>
    </p:spTree>
    <p:extLst>
      <p:ext uri="{BB962C8B-B14F-4D97-AF65-F5344CB8AC3E}">
        <p14:creationId xmlns:p14="http://schemas.microsoft.com/office/powerpoint/2010/main" xmlns="" val="58000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3C2297E-0E44-4032-92A6-F1C9FD037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3526141"/>
              </p:ext>
            </p:extLst>
          </p:nvPr>
        </p:nvGraphicFramePr>
        <p:xfrm>
          <a:off x="1697898" y="2680064"/>
          <a:ext cx="1817188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4297">
                  <a:extLst>
                    <a:ext uri="{9D8B030D-6E8A-4147-A177-3AD203B41FA5}">
                      <a16:colId xmlns:a16="http://schemas.microsoft.com/office/drawing/2014/main" xmlns="" val="4225799817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2222904773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816392666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12482423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8779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183381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54D5CE0-1DFF-4E3D-AF68-C43AFB1C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0966045"/>
              </p:ext>
            </p:extLst>
          </p:nvPr>
        </p:nvGraphicFramePr>
        <p:xfrm>
          <a:off x="5099320" y="2638335"/>
          <a:ext cx="1817188" cy="7607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4297">
                  <a:extLst>
                    <a:ext uri="{9D8B030D-6E8A-4147-A177-3AD203B41FA5}">
                      <a16:colId xmlns:a16="http://schemas.microsoft.com/office/drawing/2014/main" xmlns="" val="4225799817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2222904773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816392666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1248242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8779659"/>
                  </a:ext>
                </a:extLst>
              </a:tr>
              <a:tr h="389951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571932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D45A22B-092E-44D5-A439-92FB57641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3421275"/>
              </p:ext>
            </p:extLst>
          </p:nvPr>
        </p:nvGraphicFramePr>
        <p:xfrm>
          <a:off x="8123648" y="2643537"/>
          <a:ext cx="1817188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4297">
                  <a:extLst>
                    <a:ext uri="{9D8B030D-6E8A-4147-A177-3AD203B41FA5}">
                      <a16:colId xmlns:a16="http://schemas.microsoft.com/office/drawing/2014/main" xmlns="" val="4225799817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2222904773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816392666"/>
                    </a:ext>
                  </a:extLst>
                </a:gridCol>
                <a:gridCol w="454297">
                  <a:extLst>
                    <a:ext uri="{9D8B030D-6E8A-4147-A177-3AD203B41FA5}">
                      <a16:colId xmlns:a16="http://schemas.microsoft.com/office/drawing/2014/main" xmlns="" val="1248242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877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96413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24BED05-FC04-4C83-A86B-7A0501366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2724383"/>
              </p:ext>
            </p:extLst>
          </p:nvPr>
        </p:nvGraphicFramePr>
        <p:xfrm>
          <a:off x="1234273" y="4155441"/>
          <a:ext cx="280270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17">
                  <a:extLst>
                    <a:ext uri="{9D8B030D-6E8A-4147-A177-3AD203B41FA5}">
                      <a16:colId xmlns:a16="http://schemas.microsoft.com/office/drawing/2014/main" xmlns="" val="2626796155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917947779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979860446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1457736110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882180622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482875415"/>
                    </a:ext>
                  </a:extLst>
                </a:gridCol>
              </a:tblGrid>
              <a:tr h="35148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963601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D309E8EA-58FF-42B1-B23D-66AEAEF19488}"/>
              </a:ext>
            </a:extLst>
          </p:cNvPr>
          <p:cNvCxnSpPr>
            <a:cxnSpLocks/>
          </p:cNvCxnSpPr>
          <p:nvPr/>
        </p:nvCxnSpPr>
        <p:spPr>
          <a:xfrm>
            <a:off x="1915614" y="3421744"/>
            <a:ext cx="12155" cy="73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A528845-49B4-4BCA-9146-590EA3DE9359}"/>
              </a:ext>
            </a:extLst>
          </p:cNvPr>
          <p:cNvCxnSpPr>
            <a:cxnSpLocks/>
          </p:cNvCxnSpPr>
          <p:nvPr/>
        </p:nvCxnSpPr>
        <p:spPr>
          <a:xfrm>
            <a:off x="2316208" y="3417148"/>
            <a:ext cx="0" cy="74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C7E05787-B2CA-4E6A-8BEB-C99D6A06B27F}"/>
              </a:ext>
            </a:extLst>
          </p:cNvPr>
          <p:cNvCxnSpPr/>
          <p:nvPr/>
        </p:nvCxnSpPr>
        <p:spPr>
          <a:xfrm>
            <a:off x="2830014" y="3421744"/>
            <a:ext cx="0" cy="73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163418D-6CA0-4952-BD03-3633F1FC4A51}"/>
              </a:ext>
            </a:extLst>
          </p:cNvPr>
          <p:cNvCxnSpPr>
            <a:cxnSpLocks/>
          </p:cNvCxnSpPr>
          <p:nvPr/>
        </p:nvCxnSpPr>
        <p:spPr>
          <a:xfrm>
            <a:off x="3288664" y="3406988"/>
            <a:ext cx="1" cy="751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E410505B-95DF-4EFD-BCD3-1E5121C0BB7B}"/>
              </a:ext>
            </a:extLst>
          </p:cNvPr>
          <p:cNvCxnSpPr>
            <a:cxnSpLocks/>
          </p:cNvCxnSpPr>
          <p:nvPr/>
        </p:nvCxnSpPr>
        <p:spPr>
          <a:xfrm>
            <a:off x="3438159" y="3403601"/>
            <a:ext cx="1296943" cy="806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F63BC8F7-D1FF-4932-9FF8-745C0323834D}"/>
              </a:ext>
            </a:extLst>
          </p:cNvPr>
          <p:cNvCxnSpPr>
            <a:cxnSpLocks/>
          </p:cNvCxnSpPr>
          <p:nvPr/>
        </p:nvCxnSpPr>
        <p:spPr>
          <a:xfrm flipH="1">
            <a:off x="5389608" y="3366227"/>
            <a:ext cx="1" cy="843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05C5E608-CF6B-4D66-ADFB-A7428865E326}"/>
              </a:ext>
            </a:extLst>
          </p:cNvPr>
          <p:cNvCxnSpPr>
            <a:cxnSpLocks/>
          </p:cNvCxnSpPr>
          <p:nvPr/>
        </p:nvCxnSpPr>
        <p:spPr>
          <a:xfrm>
            <a:off x="5786848" y="3366227"/>
            <a:ext cx="0" cy="843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D618D8A5-26E7-4B23-8945-919583B8ECE6}"/>
              </a:ext>
            </a:extLst>
          </p:cNvPr>
          <p:cNvCxnSpPr>
            <a:cxnSpLocks/>
          </p:cNvCxnSpPr>
          <p:nvPr/>
        </p:nvCxnSpPr>
        <p:spPr>
          <a:xfrm>
            <a:off x="6227448" y="3391627"/>
            <a:ext cx="7147" cy="759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244862BD-83BC-4F33-AE16-210C320DC258}"/>
              </a:ext>
            </a:extLst>
          </p:cNvPr>
          <p:cNvCxnSpPr>
            <a:cxnSpLocks/>
          </p:cNvCxnSpPr>
          <p:nvPr/>
        </p:nvCxnSpPr>
        <p:spPr>
          <a:xfrm>
            <a:off x="6679522" y="3419445"/>
            <a:ext cx="179" cy="731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A483071D-EE3A-4C8C-BDF5-BA2990D2F69A}"/>
              </a:ext>
            </a:extLst>
          </p:cNvPr>
          <p:cNvCxnSpPr>
            <a:cxnSpLocks/>
          </p:cNvCxnSpPr>
          <p:nvPr/>
        </p:nvCxnSpPr>
        <p:spPr>
          <a:xfrm flipH="1">
            <a:off x="3802291" y="3406988"/>
            <a:ext cx="1557156" cy="751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0839EC84-0C3D-4AFC-8047-770B7263970D}"/>
              </a:ext>
            </a:extLst>
          </p:cNvPr>
          <p:cNvCxnSpPr>
            <a:cxnSpLocks/>
          </p:cNvCxnSpPr>
          <p:nvPr/>
        </p:nvCxnSpPr>
        <p:spPr>
          <a:xfrm>
            <a:off x="6704425" y="3429001"/>
            <a:ext cx="1145439" cy="729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4FA0627C-1E03-4469-B043-F8D1E272295B}"/>
              </a:ext>
            </a:extLst>
          </p:cNvPr>
          <p:cNvCxnSpPr>
            <a:cxnSpLocks/>
          </p:cNvCxnSpPr>
          <p:nvPr/>
        </p:nvCxnSpPr>
        <p:spPr>
          <a:xfrm flipH="1">
            <a:off x="7206073" y="3385217"/>
            <a:ext cx="1120768" cy="78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8A3B9E97-C872-44F3-AA90-6DEFCA0A8C05}"/>
              </a:ext>
            </a:extLst>
          </p:cNvPr>
          <p:cNvCxnSpPr>
            <a:cxnSpLocks/>
          </p:cNvCxnSpPr>
          <p:nvPr/>
        </p:nvCxnSpPr>
        <p:spPr>
          <a:xfrm>
            <a:off x="8342819" y="3366227"/>
            <a:ext cx="8693" cy="843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54219F15-2374-4C6A-B15E-38741E137BBE}"/>
              </a:ext>
            </a:extLst>
          </p:cNvPr>
          <p:cNvCxnSpPr>
            <a:cxnSpLocks/>
          </p:cNvCxnSpPr>
          <p:nvPr/>
        </p:nvCxnSpPr>
        <p:spPr>
          <a:xfrm>
            <a:off x="8767086" y="3385217"/>
            <a:ext cx="13334" cy="784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C7EEAD20-F1B1-4D60-B829-701E8941DF43}"/>
              </a:ext>
            </a:extLst>
          </p:cNvPr>
          <p:cNvCxnSpPr>
            <a:cxnSpLocks/>
          </p:cNvCxnSpPr>
          <p:nvPr/>
        </p:nvCxnSpPr>
        <p:spPr>
          <a:xfrm>
            <a:off x="9278247" y="3391627"/>
            <a:ext cx="22506" cy="753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0C7DB84D-BF65-4EBD-8E4C-3189C2CCABD2}"/>
              </a:ext>
            </a:extLst>
          </p:cNvPr>
          <p:cNvCxnSpPr>
            <a:cxnSpLocks/>
          </p:cNvCxnSpPr>
          <p:nvPr/>
        </p:nvCxnSpPr>
        <p:spPr>
          <a:xfrm>
            <a:off x="9697996" y="3366227"/>
            <a:ext cx="35088" cy="803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xmlns="" id="{4C84D8A0-48CD-40BD-B335-803AC3685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0102018"/>
              </p:ext>
            </p:extLst>
          </p:nvPr>
        </p:nvGraphicFramePr>
        <p:xfrm>
          <a:off x="4606563" y="4155441"/>
          <a:ext cx="280270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17">
                  <a:extLst>
                    <a:ext uri="{9D8B030D-6E8A-4147-A177-3AD203B41FA5}">
                      <a16:colId xmlns:a16="http://schemas.microsoft.com/office/drawing/2014/main" xmlns="" val="2626796155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917947779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979860446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1457736110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882180622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482875415"/>
                    </a:ext>
                  </a:extLst>
                </a:gridCol>
              </a:tblGrid>
              <a:tr h="35148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9636015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xmlns="" id="{51A21C87-5973-401D-B694-DA8363835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413143"/>
              </p:ext>
            </p:extLst>
          </p:nvPr>
        </p:nvGraphicFramePr>
        <p:xfrm>
          <a:off x="7630891" y="4169954"/>
          <a:ext cx="280270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17">
                  <a:extLst>
                    <a:ext uri="{9D8B030D-6E8A-4147-A177-3AD203B41FA5}">
                      <a16:colId xmlns:a16="http://schemas.microsoft.com/office/drawing/2014/main" xmlns="" val="2626796155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917947779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979860446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1457736110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882180622"/>
                    </a:ext>
                  </a:extLst>
                </a:gridCol>
                <a:gridCol w="467117">
                  <a:extLst>
                    <a:ext uri="{9D8B030D-6E8A-4147-A177-3AD203B41FA5}">
                      <a16:colId xmlns:a16="http://schemas.microsoft.com/office/drawing/2014/main" xmlns="" val="3482875415"/>
                    </a:ext>
                  </a:extLst>
                </a:gridCol>
              </a:tblGrid>
              <a:tr h="35148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9636015"/>
                  </a:ext>
                </a:extLst>
              </a:tr>
            </a:tbl>
          </a:graphicData>
        </a:graphic>
      </p:graphicFrame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xmlns="" id="{13510D93-4F54-4ADC-984F-13B200E334C9}"/>
              </a:ext>
            </a:extLst>
          </p:cNvPr>
          <p:cNvCxnSpPr>
            <a:cxnSpLocks/>
            <a:endCxn id="62" idx="3"/>
          </p:cNvCxnSpPr>
          <p:nvPr/>
        </p:nvCxnSpPr>
        <p:spPr>
          <a:xfrm>
            <a:off x="2017488" y="1158241"/>
            <a:ext cx="8416105" cy="3194593"/>
          </a:xfrm>
          <a:prstGeom prst="bentConnector3">
            <a:avLst>
              <a:gd name="adj1" fmla="val 1027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146BCAD9-99CF-4643-B9C0-B58127EAC315}"/>
              </a:ext>
            </a:extLst>
          </p:cNvPr>
          <p:cNvCxnSpPr>
            <a:cxnSpLocks/>
          </p:cNvCxnSpPr>
          <p:nvPr/>
        </p:nvCxnSpPr>
        <p:spPr>
          <a:xfrm flipH="1">
            <a:off x="1988356" y="1158241"/>
            <a:ext cx="29132" cy="1521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xmlns="" id="{9DE30461-EA91-404E-9DC1-0A4F8276324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34273" y="3014377"/>
            <a:ext cx="8706563" cy="1323944"/>
          </a:xfrm>
          <a:prstGeom prst="bentConnector3">
            <a:avLst>
              <a:gd name="adj1" fmla="val 1026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65ECEDCD-A6E5-4717-AA02-DEAC0C2C1307}"/>
              </a:ext>
            </a:extLst>
          </p:cNvPr>
          <p:cNvSpPr txBox="1"/>
          <p:nvPr/>
        </p:nvSpPr>
        <p:spPr>
          <a:xfrm>
            <a:off x="984069" y="4693920"/>
            <a:ext cx="96752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6bit * 8 bit = 48 bit key generation.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Until now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Key transformation 56 bit 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48 bits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Expansion permutation 32bit RPT  48bit RPT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Now 48 bit RPT XOR 48 bit key   output  S-box substitution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16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BA1BF1-6568-4779-8751-3B78CB05116F}"/>
              </a:ext>
            </a:extLst>
          </p:cNvPr>
          <p:cNvSpPr txBox="1"/>
          <p:nvPr/>
        </p:nvSpPr>
        <p:spPr>
          <a:xfrm>
            <a:off x="1867989" y="2743199"/>
            <a:ext cx="222939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/>
              <a:t>Key Transformation</a:t>
            </a:r>
          </a:p>
          <a:p>
            <a:r>
              <a:rPr lang="en-IN" dirty="0"/>
              <a:t>56 bits</a:t>
            </a:r>
            <a:r>
              <a:rPr lang="en-IN" dirty="0">
                <a:sym typeface="Wingdings" panose="05000000000000000000" pitchFamily="2" charset="2"/>
              </a:rPr>
              <a:t> 48 bits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B04642-A1EB-4025-9F6F-8A664EA9960F}"/>
              </a:ext>
            </a:extLst>
          </p:cNvPr>
          <p:cNvSpPr txBox="1"/>
          <p:nvPr/>
        </p:nvSpPr>
        <p:spPr>
          <a:xfrm>
            <a:off x="1867989" y="3837524"/>
            <a:ext cx="222939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/>
              <a:t>Expansion permutation</a:t>
            </a:r>
          </a:p>
          <a:p>
            <a:r>
              <a:rPr lang="en-IN" dirty="0"/>
              <a:t>32 bits</a:t>
            </a:r>
            <a:r>
              <a:rPr lang="en-IN" dirty="0">
                <a:sym typeface="Wingdings" panose="05000000000000000000" pitchFamily="2" charset="2"/>
              </a:rPr>
              <a:t> 48 bits</a:t>
            </a:r>
            <a:endParaRPr lang="en-IN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4DF8A7AF-E4BB-4588-A9D4-BC02E15D23E2}"/>
              </a:ext>
            </a:extLst>
          </p:cNvPr>
          <p:cNvSpPr/>
          <p:nvPr/>
        </p:nvSpPr>
        <p:spPr>
          <a:xfrm>
            <a:off x="4702628" y="3976023"/>
            <a:ext cx="1759132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48bit RPT after Rounds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xmlns="" id="{4993AAF6-3742-46DA-B179-CCC9CA2A4347}"/>
              </a:ext>
            </a:extLst>
          </p:cNvPr>
          <p:cNvSpPr/>
          <p:nvPr/>
        </p:nvSpPr>
        <p:spPr>
          <a:xfrm>
            <a:off x="6975566" y="3389530"/>
            <a:ext cx="1262743" cy="55734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XOR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2E856718-54D8-4A65-A0C3-40C606A3E163}"/>
              </a:ext>
            </a:extLst>
          </p:cNvPr>
          <p:cNvSpPr/>
          <p:nvPr/>
        </p:nvSpPr>
        <p:spPr>
          <a:xfrm>
            <a:off x="4702628" y="2743199"/>
            <a:ext cx="1759132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48bit key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CEAE27D0-5878-47DB-BAAF-49BA124396A1}"/>
              </a:ext>
            </a:extLst>
          </p:cNvPr>
          <p:cNvCxnSpPr>
            <a:stCxn id="2" idx="3"/>
            <a:endCxn id="8" idx="1"/>
          </p:cNvCxnSpPr>
          <p:nvPr/>
        </p:nvCxnSpPr>
        <p:spPr>
          <a:xfrm>
            <a:off x="4097383" y="3066365"/>
            <a:ext cx="6052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D335490-A4CE-4B74-A113-C63AEDB10FA4}"/>
              </a:ext>
            </a:extLst>
          </p:cNvPr>
          <p:cNvCxnSpPr>
            <a:stCxn id="3" idx="3"/>
            <a:endCxn id="5" idx="1"/>
          </p:cNvCxnSpPr>
          <p:nvPr/>
        </p:nvCxnSpPr>
        <p:spPr>
          <a:xfrm>
            <a:off x="4097383" y="4299189"/>
            <a:ext cx="6052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xmlns="" id="{F73737B8-C3A4-4B06-A4F4-7C69BB2C81ED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6461760" y="3066365"/>
            <a:ext cx="792481" cy="6018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xmlns="" id="{DFB9E0C6-E9CB-42B7-A7F8-77458DFA4C6B}"/>
              </a:ext>
            </a:extLst>
          </p:cNvPr>
          <p:cNvCxnSpPr>
            <a:stCxn id="5" idx="3"/>
            <a:endCxn id="7" idx="1"/>
          </p:cNvCxnSpPr>
          <p:nvPr/>
        </p:nvCxnSpPr>
        <p:spPr>
          <a:xfrm flipV="1">
            <a:off x="6461760" y="3668205"/>
            <a:ext cx="792481" cy="63098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9D89A322-6763-493E-A4FC-6E92558F0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8004647"/>
              </p:ext>
            </p:extLst>
          </p:nvPr>
        </p:nvGraphicFramePr>
        <p:xfrm>
          <a:off x="8569236" y="886904"/>
          <a:ext cx="57186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862">
                  <a:extLst>
                    <a:ext uri="{9D8B030D-6E8A-4147-A177-3AD203B41FA5}">
                      <a16:colId xmlns:a16="http://schemas.microsoft.com/office/drawing/2014/main" xmlns="" val="2601946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308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6333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245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7109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472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791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078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982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548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86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76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663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3571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80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668059"/>
                  </a:ext>
                </a:extLst>
              </a:tr>
            </a:tbl>
          </a:graphicData>
        </a:graphic>
      </p:graphicFrame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AFF3E368-A225-4F26-AFBC-0DC7A657E207}"/>
              </a:ext>
            </a:extLst>
          </p:cNvPr>
          <p:cNvCxnSpPr>
            <a:stCxn id="7" idx="3"/>
            <a:endCxn id="31" idx="1"/>
          </p:cNvCxnSpPr>
          <p:nvPr/>
        </p:nvCxnSpPr>
        <p:spPr>
          <a:xfrm flipV="1">
            <a:off x="8238309" y="3668204"/>
            <a:ext cx="3309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EFCF1DC-69C1-410D-8F28-3933926B5A34}"/>
              </a:ext>
            </a:extLst>
          </p:cNvPr>
          <p:cNvSpPr/>
          <p:nvPr/>
        </p:nvSpPr>
        <p:spPr>
          <a:xfrm>
            <a:off x="0" y="-17417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3 0f 3 S-box Substitution </a:t>
            </a:r>
          </a:p>
        </p:txBody>
      </p:sp>
    </p:spTree>
    <p:extLst>
      <p:ext uri="{BB962C8B-B14F-4D97-AF65-F5344CB8AC3E}">
        <p14:creationId xmlns:p14="http://schemas.microsoft.com/office/powerpoint/2010/main" xmlns="" val="423476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3017A98-6387-453E-8BD1-0EE6C98EA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9479193"/>
              </p:ext>
            </p:extLst>
          </p:nvPr>
        </p:nvGraphicFramePr>
        <p:xfrm>
          <a:off x="217716" y="555978"/>
          <a:ext cx="57186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862">
                  <a:extLst>
                    <a:ext uri="{9D8B030D-6E8A-4147-A177-3AD203B41FA5}">
                      <a16:colId xmlns:a16="http://schemas.microsoft.com/office/drawing/2014/main" xmlns="" val="2601946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308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6333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245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7109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472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791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078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982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548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86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76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663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3571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80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668059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FD36FD0A-35EF-4FAC-AB74-BE04EA1499D5}"/>
              </a:ext>
            </a:extLst>
          </p:cNvPr>
          <p:cNvCxnSpPr/>
          <p:nvPr/>
        </p:nvCxnSpPr>
        <p:spPr>
          <a:xfrm>
            <a:off x="940526" y="0"/>
            <a:ext cx="0" cy="43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D851157E-0804-4D61-829D-ECBDA2C67FC3}"/>
              </a:ext>
            </a:extLst>
          </p:cNvPr>
          <p:cNvGrpSpPr/>
          <p:nvPr/>
        </p:nvGrpSpPr>
        <p:grpSpPr>
          <a:xfrm>
            <a:off x="940526" y="1410789"/>
            <a:ext cx="2789645" cy="391886"/>
            <a:chOff x="940526" y="1410789"/>
            <a:chExt cx="2789645" cy="39188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xmlns="" id="{2CB1E4E0-72A2-4979-AEA4-328EB95DFCAB}"/>
                </a:ext>
              </a:extLst>
            </p:cNvPr>
            <p:cNvSpPr/>
            <p:nvPr/>
          </p:nvSpPr>
          <p:spPr>
            <a:xfrm>
              <a:off x="1413691" y="1410789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2D3AC560-83D8-4CAD-AF5A-9B6A607F12F9}"/>
                </a:ext>
              </a:extLst>
            </p:cNvPr>
            <p:cNvSpPr/>
            <p:nvPr/>
          </p:nvSpPr>
          <p:spPr>
            <a:xfrm>
              <a:off x="2876731" y="1410789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2</a:t>
              </a:r>
              <a:endParaRPr lang="en-IN" dirty="0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xmlns="" id="{6E9F9D09-8ABB-4EC7-8DC3-E405221619D9}"/>
                </a:ext>
              </a:extLst>
            </p:cNvPr>
            <p:cNvCxnSpPr>
              <a:endCxn id="3" idx="1"/>
            </p:cNvCxnSpPr>
            <p:nvPr/>
          </p:nvCxnSpPr>
          <p:spPr>
            <a:xfrm>
              <a:off x="940526" y="1606732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469B8C68-324D-47BA-A33A-B66ADA8AEE1B}"/>
                </a:ext>
              </a:extLst>
            </p:cNvPr>
            <p:cNvCxnSpPr>
              <a:cxnSpLocks/>
              <a:stCxn id="3" idx="3"/>
              <a:endCxn id="11" idx="1"/>
            </p:cNvCxnSpPr>
            <p:nvPr/>
          </p:nvCxnSpPr>
          <p:spPr>
            <a:xfrm>
              <a:off x="2171337" y="1606732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xmlns="" id="{588D79A2-0B59-45D6-BB2B-97D5DE888C81}"/>
              </a:ext>
            </a:extLst>
          </p:cNvPr>
          <p:cNvGrpSpPr/>
          <p:nvPr/>
        </p:nvGrpSpPr>
        <p:grpSpPr>
          <a:xfrm>
            <a:off x="941978" y="822960"/>
            <a:ext cx="2789645" cy="391886"/>
            <a:chOff x="941978" y="822960"/>
            <a:chExt cx="2789645" cy="391886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xmlns="" id="{DB497F67-00F1-4F6F-B303-D4BDCD648512}"/>
                </a:ext>
              </a:extLst>
            </p:cNvPr>
            <p:cNvSpPr/>
            <p:nvPr/>
          </p:nvSpPr>
          <p:spPr>
            <a:xfrm>
              <a:off x="1415143" y="822960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CBEE4625-F269-4DB4-B812-4D4C5BEC9B09}"/>
                </a:ext>
              </a:extLst>
            </p:cNvPr>
            <p:cNvSpPr/>
            <p:nvPr/>
          </p:nvSpPr>
          <p:spPr>
            <a:xfrm>
              <a:off x="2878183" y="822960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1</a:t>
              </a:r>
              <a:endParaRPr lang="en-IN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A7A40155-C5E2-432F-A451-A866991713B7}"/>
                </a:ext>
              </a:extLst>
            </p:cNvPr>
            <p:cNvCxnSpPr>
              <a:endCxn id="36" idx="1"/>
            </p:cNvCxnSpPr>
            <p:nvPr/>
          </p:nvCxnSpPr>
          <p:spPr>
            <a:xfrm>
              <a:off x="941978" y="1018903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0BA638DE-13E9-4181-A468-9548D19F9C00}"/>
                </a:ext>
              </a:extLst>
            </p:cNvPr>
            <p:cNvCxnSpPr>
              <a:cxnSpLocks/>
              <a:stCxn id="36" idx="3"/>
              <a:endCxn id="37" idx="1"/>
            </p:cNvCxnSpPr>
            <p:nvPr/>
          </p:nvCxnSpPr>
          <p:spPr>
            <a:xfrm>
              <a:off x="2172789" y="1018903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89674E4B-983D-4BE1-B2DD-A53E31D0A4D7}"/>
              </a:ext>
            </a:extLst>
          </p:cNvPr>
          <p:cNvGrpSpPr/>
          <p:nvPr/>
        </p:nvGrpSpPr>
        <p:grpSpPr>
          <a:xfrm>
            <a:off x="891177" y="2606042"/>
            <a:ext cx="2789645" cy="391886"/>
            <a:chOff x="789578" y="670560"/>
            <a:chExt cx="2789645" cy="39188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xmlns="" id="{0549D1F4-BE5E-4EE7-A804-283D67057DE4}"/>
                </a:ext>
              </a:extLst>
            </p:cNvPr>
            <p:cNvSpPr/>
            <p:nvPr/>
          </p:nvSpPr>
          <p:spPr>
            <a:xfrm>
              <a:off x="1262743" y="670560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C1A7799F-344F-4D75-AE6B-06E78E10C634}"/>
                </a:ext>
              </a:extLst>
            </p:cNvPr>
            <p:cNvSpPr/>
            <p:nvPr/>
          </p:nvSpPr>
          <p:spPr>
            <a:xfrm>
              <a:off x="2725783" y="670560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4</a:t>
              </a:r>
              <a:endParaRPr lang="en-IN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F0C8E275-F262-4E1C-A996-7A36FA1E608E}"/>
                </a:ext>
              </a:extLst>
            </p:cNvPr>
            <p:cNvCxnSpPr>
              <a:endCxn id="41" idx="1"/>
            </p:cNvCxnSpPr>
            <p:nvPr/>
          </p:nvCxnSpPr>
          <p:spPr>
            <a:xfrm>
              <a:off x="789578" y="866503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171E3E4C-743D-4F81-9629-2421653C3180}"/>
                </a:ext>
              </a:extLst>
            </p:cNvPr>
            <p:cNvCxnSpPr>
              <a:cxnSpLocks/>
              <a:stCxn id="41" idx="3"/>
              <a:endCxn id="42" idx="1"/>
            </p:cNvCxnSpPr>
            <p:nvPr/>
          </p:nvCxnSpPr>
          <p:spPr>
            <a:xfrm>
              <a:off x="2020389" y="866503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C1153AA4-0E70-432C-88D1-AD165B40A8D5}"/>
              </a:ext>
            </a:extLst>
          </p:cNvPr>
          <p:cNvGrpSpPr/>
          <p:nvPr/>
        </p:nvGrpSpPr>
        <p:grpSpPr>
          <a:xfrm>
            <a:off x="892629" y="2018213"/>
            <a:ext cx="2789645" cy="391886"/>
            <a:chOff x="789578" y="670560"/>
            <a:chExt cx="2789645" cy="391886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xmlns="" id="{B8965360-E123-4E7D-915D-03CD19873E6F}"/>
                </a:ext>
              </a:extLst>
            </p:cNvPr>
            <p:cNvSpPr/>
            <p:nvPr/>
          </p:nvSpPr>
          <p:spPr>
            <a:xfrm>
              <a:off x="1262743" y="670560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02487A32-11D1-4EAE-9EB3-BECA2EEDCFC6}"/>
                </a:ext>
              </a:extLst>
            </p:cNvPr>
            <p:cNvSpPr/>
            <p:nvPr/>
          </p:nvSpPr>
          <p:spPr>
            <a:xfrm>
              <a:off x="2725783" y="670560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3</a:t>
              </a:r>
              <a:endParaRPr lang="en-IN" dirty="0"/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xmlns="" id="{B31E78BE-79A9-432D-A164-C131AC0D65F1}"/>
                </a:ext>
              </a:extLst>
            </p:cNvPr>
            <p:cNvCxnSpPr>
              <a:endCxn id="46" idx="1"/>
            </p:cNvCxnSpPr>
            <p:nvPr/>
          </p:nvCxnSpPr>
          <p:spPr>
            <a:xfrm>
              <a:off x="789578" y="866503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xmlns="" id="{B30E48C6-6D55-48EC-BAF2-A70237A06C3F}"/>
                </a:ext>
              </a:extLst>
            </p:cNvPr>
            <p:cNvCxnSpPr>
              <a:cxnSpLocks/>
              <a:stCxn id="46" idx="3"/>
              <a:endCxn id="47" idx="1"/>
            </p:cNvCxnSpPr>
            <p:nvPr/>
          </p:nvCxnSpPr>
          <p:spPr>
            <a:xfrm>
              <a:off x="2020389" y="866503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EA2D8791-214B-46BD-AD1B-D549148B11D5}"/>
              </a:ext>
            </a:extLst>
          </p:cNvPr>
          <p:cNvGrpSpPr/>
          <p:nvPr/>
        </p:nvGrpSpPr>
        <p:grpSpPr>
          <a:xfrm>
            <a:off x="939074" y="3820886"/>
            <a:ext cx="2789645" cy="391886"/>
            <a:chOff x="789578" y="670560"/>
            <a:chExt cx="2789645" cy="391886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xmlns="" id="{2225C20E-4942-4DFA-B52E-EB5C05758BDD}"/>
                </a:ext>
              </a:extLst>
            </p:cNvPr>
            <p:cNvSpPr/>
            <p:nvPr/>
          </p:nvSpPr>
          <p:spPr>
            <a:xfrm>
              <a:off x="1262743" y="670560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01220DC6-610E-4AEC-8394-C9D562FE0A97}"/>
                </a:ext>
              </a:extLst>
            </p:cNvPr>
            <p:cNvSpPr/>
            <p:nvPr/>
          </p:nvSpPr>
          <p:spPr>
            <a:xfrm>
              <a:off x="2725783" y="670560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6</a:t>
              </a:r>
              <a:endParaRPr lang="en-IN" dirty="0"/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xmlns="" id="{B170CF87-629D-4EEE-A38F-3FE4A0FC1C36}"/>
                </a:ext>
              </a:extLst>
            </p:cNvPr>
            <p:cNvCxnSpPr>
              <a:endCxn id="51" idx="1"/>
            </p:cNvCxnSpPr>
            <p:nvPr/>
          </p:nvCxnSpPr>
          <p:spPr>
            <a:xfrm>
              <a:off x="789578" y="866503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975507D4-FAB7-43E7-AA40-65C5B5ECB526}"/>
                </a:ext>
              </a:extLst>
            </p:cNvPr>
            <p:cNvCxnSpPr>
              <a:cxnSpLocks/>
              <a:stCxn id="51" idx="3"/>
              <a:endCxn id="52" idx="1"/>
            </p:cNvCxnSpPr>
            <p:nvPr/>
          </p:nvCxnSpPr>
          <p:spPr>
            <a:xfrm>
              <a:off x="2020389" y="866503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xmlns="" id="{60FFE38A-2A96-48C4-BCC7-4A5250E04441}"/>
              </a:ext>
            </a:extLst>
          </p:cNvPr>
          <p:cNvGrpSpPr/>
          <p:nvPr/>
        </p:nvGrpSpPr>
        <p:grpSpPr>
          <a:xfrm>
            <a:off x="940526" y="3233057"/>
            <a:ext cx="2789645" cy="391886"/>
            <a:chOff x="940526" y="3233057"/>
            <a:chExt cx="2789645" cy="391886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xmlns="" id="{7A64E42E-3E94-44CC-9958-6ABC3EA6A365}"/>
                </a:ext>
              </a:extLst>
            </p:cNvPr>
            <p:cNvSpPr/>
            <p:nvPr/>
          </p:nvSpPr>
          <p:spPr>
            <a:xfrm>
              <a:off x="1413691" y="3233057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87B0179B-10BA-4E21-A874-D78539820B6A}"/>
                </a:ext>
              </a:extLst>
            </p:cNvPr>
            <p:cNvSpPr/>
            <p:nvPr/>
          </p:nvSpPr>
          <p:spPr>
            <a:xfrm>
              <a:off x="2876731" y="3233057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5</a:t>
              </a:r>
              <a:endParaRPr lang="en-IN" dirty="0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xmlns="" id="{FCB78037-709B-4652-8723-A3BAEC6025DC}"/>
                </a:ext>
              </a:extLst>
            </p:cNvPr>
            <p:cNvCxnSpPr>
              <a:endCxn id="56" idx="1"/>
            </p:cNvCxnSpPr>
            <p:nvPr/>
          </p:nvCxnSpPr>
          <p:spPr>
            <a:xfrm>
              <a:off x="940526" y="3429000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xmlns="" id="{2F83F0D4-9511-4B79-9643-A78352DE278F}"/>
                </a:ext>
              </a:extLst>
            </p:cNvPr>
            <p:cNvCxnSpPr>
              <a:cxnSpLocks/>
              <a:stCxn id="56" idx="3"/>
              <a:endCxn id="57" idx="1"/>
            </p:cNvCxnSpPr>
            <p:nvPr/>
          </p:nvCxnSpPr>
          <p:spPr>
            <a:xfrm>
              <a:off x="2171337" y="3429000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xmlns="" id="{039B89CA-0B88-4979-A0F7-B4BBFAAF0776}"/>
              </a:ext>
            </a:extLst>
          </p:cNvPr>
          <p:cNvGrpSpPr/>
          <p:nvPr/>
        </p:nvGrpSpPr>
        <p:grpSpPr>
          <a:xfrm>
            <a:off x="952135" y="4994366"/>
            <a:ext cx="2789645" cy="391886"/>
            <a:chOff x="952135" y="4994366"/>
            <a:chExt cx="2789645" cy="391886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xmlns="" id="{0AE063AE-7E91-465E-9859-982D9995369C}"/>
                </a:ext>
              </a:extLst>
            </p:cNvPr>
            <p:cNvSpPr/>
            <p:nvPr/>
          </p:nvSpPr>
          <p:spPr>
            <a:xfrm>
              <a:off x="1425300" y="4994366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AFA58276-83AD-485E-A8C7-D2F40961489C}"/>
                </a:ext>
              </a:extLst>
            </p:cNvPr>
            <p:cNvSpPr/>
            <p:nvPr/>
          </p:nvSpPr>
          <p:spPr>
            <a:xfrm>
              <a:off x="2888340" y="4994366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8</a:t>
              </a:r>
              <a:endParaRPr lang="en-IN" dirty="0"/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11F8B81B-7522-47B2-8C00-3204F3C488E9}"/>
                </a:ext>
              </a:extLst>
            </p:cNvPr>
            <p:cNvCxnSpPr>
              <a:endCxn id="61" idx="1"/>
            </p:cNvCxnSpPr>
            <p:nvPr/>
          </p:nvCxnSpPr>
          <p:spPr>
            <a:xfrm>
              <a:off x="952135" y="5190309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xmlns="" id="{ADB0856F-CA12-46EB-AF0F-323D01C4389A}"/>
                </a:ext>
              </a:extLst>
            </p:cNvPr>
            <p:cNvCxnSpPr>
              <a:cxnSpLocks/>
              <a:stCxn id="61" idx="3"/>
              <a:endCxn id="62" idx="1"/>
            </p:cNvCxnSpPr>
            <p:nvPr/>
          </p:nvCxnSpPr>
          <p:spPr>
            <a:xfrm>
              <a:off x="2182946" y="5190309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74E386CD-246B-4380-9623-EB8ECC4C79F5}"/>
              </a:ext>
            </a:extLst>
          </p:cNvPr>
          <p:cNvGrpSpPr/>
          <p:nvPr/>
        </p:nvGrpSpPr>
        <p:grpSpPr>
          <a:xfrm>
            <a:off x="953587" y="4406537"/>
            <a:ext cx="2789645" cy="391886"/>
            <a:chOff x="953587" y="4406537"/>
            <a:chExt cx="2789645" cy="391886"/>
          </a:xfrm>
        </p:grpSpPr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xmlns="" id="{8D143181-07EC-443F-AA03-FB938AF0E756}"/>
                </a:ext>
              </a:extLst>
            </p:cNvPr>
            <p:cNvSpPr/>
            <p:nvPr/>
          </p:nvSpPr>
          <p:spPr>
            <a:xfrm>
              <a:off x="1426752" y="4406537"/>
              <a:ext cx="757646" cy="3918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6bit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55CC3E7E-8810-430D-90CF-6AD28DA4B8A6}"/>
                </a:ext>
              </a:extLst>
            </p:cNvPr>
            <p:cNvSpPr/>
            <p:nvPr/>
          </p:nvSpPr>
          <p:spPr>
            <a:xfrm>
              <a:off x="2889792" y="4406537"/>
              <a:ext cx="853440" cy="39188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sbox</a:t>
              </a:r>
              <a:r>
                <a:rPr lang="en-IN" sz="2800" dirty="0"/>
                <a:t>7</a:t>
              </a:r>
              <a:endParaRPr lang="en-IN" dirty="0"/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xmlns="" id="{6BAF7A18-4F91-42B8-B8E2-21F093C70283}"/>
                </a:ext>
              </a:extLst>
            </p:cNvPr>
            <p:cNvCxnSpPr>
              <a:endCxn id="66" idx="1"/>
            </p:cNvCxnSpPr>
            <p:nvPr/>
          </p:nvCxnSpPr>
          <p:spPr>
            <a:xfrm>
              <a:off x="953587" y="4602480"/>
              <a:ext cx="4731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xmlns="" id="{0031F932-9EB5-4439-8489-C8E88B9D8315}"/>
                </a:ext>
              </a:extLst>
            </p:cNvPr>
            <p:cNvCxnSpPr>
              <a:cxnSpLocks/>
              <a:stCxn id="66" idx="3"/>
              <a:endCxn id="67" idx="1"/>
            </p:cNvCxnSpPr>
            <p:nvPr/>
          </p:nvCxnSpPr>
          <p:spPr>
            <a:xfrm>
              <a:off x="2184398" y="4602480"/>
              <a:ext cx="7053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A85E359D-EDAD-457B-8A44-5027B425EC3D}"/>
              </a:ext>
            </a:extLst>
          </p:cNvPr>
          <p:cNvSpPr/>
          <p:nvPr/>
        </p:nvSpPr>
        <p:spPr>
          <a:xfrm>
            <a:off x="217716" y="6291956"/>
            <a:ext cx="673461" cy="434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48bit data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58731BE5-2175-4203-82E7-0100173423FF}"/>
              </a:ext>
            </a:extLst>
          </p:cNvPr>
          <p:cNvSpPr/>
          <p:nvPr/>
        </p:nvSpPr>
        <p:spPr>
          <a:xfrm>
            <a:off x="1295400" y="5839097"/>
            <a:ext cx="991324" cy="886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8 no of  </a:t>
            </a:r>
          </a:p>
          <a:p>
            <a:pPr algn="ctr"/>
            <a:r>
              <a:rPr lang="en-IN" dirty="0"/>
              <a:t>6bit block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3B84DE1-CE49-43A9-BCF6-8AB716E5188B}"/>
              </a:ext>
            </a:extLst>
          </p:cNvPr>
          <p:cNvSpPr/>
          <p:nvPr/>
        </p:nvSpPr>
        <p:spPr>
          <a:xfrm>
            <a:off x="2750456" y="5830388"/>
            <a:ext cx="991324" cy="886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Sbox</a:t>
            </a:r>
          </a:p>
          <a:p>
            <a:pPr algn="ctr"/>
            <a:endParaRPr lang="en-IN" dirty="0"/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xmlns="" id="{63E91D58-5519-4CF6-A180-B9A16DFCA595}"/>
              </a:ext>
            </a:extLst>
          </p:cNvPr>
          <p:cNvGrpSpPr/>
          <p:nvPr/>
        </p:nvGrpSpPr>
        <p:grpSpPr>
          <a:xfrm>
            <a:off x="3687353" y="822960"/>
            <a:ext cx="1456508" cy="4532811"/>
            <a:chOff x="3687353" y="822960"/>
            <a:chExt cx="1456508" cy="4532811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xmlns="" id="{F0FC0324-7C7E-4CAF-9FFB-94882B6356B0}"/>
                </a:ext>
              </a:extLst>
            </p:cNvPr>
            <p:cNvGrpSpPr/>
            <p:nvPr/>
          </p:nvGrpSpPr>
          <p:grpSpPr>
            <a:xfrm>
              <a:off x="3736702" y="1389015"/>
              <a:ext cx="1397726" cy="391886"/>
              <a:chOff x="3736702" y="1389015"/>
              <a:chExt cx="1397726" cy="391886"/>
            </a:xfrm>
          </p:grpSpPr>
          <p:sp>
            <p:nvSpPr>
              <p:cNvPr id="74" name="Rectangle: Rounded Corners 73">
                <a:extLst>
                  <a:ext uri="{FF2B5EF4-FFF2-40B4-BE49-F238E27FC236}">
                    <a16:creationId xmlns:a16="http://schemas.microsoft.com/office/drawing/2014/main" xmlns="" id="{1FF4D935-1E25-4F5D-A4DB-FE23CDBB4B9C}"/>
                  </a:ext>
                </a:extLst>
              </p:cNvPr>
              <p:cNvSpPr/>
              <p:nvPr/>
            </p:nvSpPr>
            <p:spPr>
              <a:xfrm>
                <a:off x="4446450" y="1389015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xmlns="" id="{9DAA6859-0F2B-413A-BDBD-A12A3979BD4D}"/>
                  </a:ext>
                </a:extLst>
              </p:cNvPr>
              <p:cNvCxnSpPr>
                <a:stCxn id="37" idx="3"/>
                <a:endCxn id="74" idx="1"/>
              </p:cNvCxnSpPr>
              <p:nvPr/>
            </p:nvCxnSpPr>
            <p:spPr>
              <a:xfrm>
                <a:off x="3736702" y="1584958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xmlns="" id="{27834F23-78E3-4626-8A5F-69EB3E2A3AD2}"/>
                </a:ext>
              </a:extLst>
            </p:cNvPr>
            <p:cNvGrpSpPr/>
            <p:nvPr/>
          </p:nvGrpSpPr>
          <p:grpSpPr>
            <a:xfrm>
              <a:off x="3731623" y="822960"/>
              <a:ext cx="1397726" cy="391886"/>
              <a:chOff x="3731623" y="822960"/>
              <a:chExt cx="1397726" cy="391886"/>
            </a:xfrm>
          </p:grpSpPr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xmlns="" id="{C607EA4F-5267-49B4-B93E-CDA8E02EB659}"/>
                  </a:ext>
                </a:extLst>
              </p:cNvPr>
              <p:cNvSpPr/>
              <p:nvPr/>
            </p:nvSpPr>
            <p:spPr>
              <a:xfrm>
                <a:off x="4441371" y="822960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xmlns="" id="{3C0B9D28-AB01-41DE-91E3-4E96E120C49A}"/>
                  </a:ext>
                </a:extLst>
              </p:cNvPr>
              <p:cNvCxnSpPr>
                <a:endCxn id="83" idx="1"/>
              </p:cNvCxnSpPr>
              <p:nvPr/>
            </p:nvCxnSpPr>
            <p:spPr>
              <a:xfrm>
                <a:off x="3731623" y="1018903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xmlns="" id="{081C7327-77D4-41D6-A3CF-A129F81DF60A}"/>
                </a:ext>
              </a:extLst>
            </p:cNvPr>
            <p:cNvGrpSpPr/>
            <p:nvPr/>
          </p:nvGrpSpPr>
          <p:grpSpPr>
            <a:xfrm>
              <a:off x="3688805" y="2007324"/>
              <a:ext cx="1397726" cy="391886"/>
              <a:chOff x="3688805" y="2007324"/>
              <a:chExt cx="1397726" cy="391886"/>
            </a:xfrm>
          </p:grpSpPr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xmlns="" id="{E24CBFC5-8B4C-41E9-AC7A-6477254B6835}"/>
                  </a:ext>
                </a:extLst>
              </p:cNvPr>
              <p:cNvSpPr/>
              <p:nvPr/>
            </p:nvSpPr>
            <p:spPr>
              <a:xfrm>
                <a:off x="4398553" y="2007324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xmlns="" id="{CF5D9395-1D82-45D7-A414-7313BFDE52A2}"/>
                  </a:ext>
                </a:extLst>
              </p:cNvPr>
              <p:cNvCxnSpPr>
                <a:endCxn id="86" idx="1"/>
              </p:cNvCxnSpPr>
              <p:nvPr/>
            </p:nvCxnSpPr>
            <p:spPr>
              <a:xfrm>
                <a:off x="3688805" y="2203267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xmlns="" id="{7C901C88-3929-4BD8-AF97-E3D8E29C2CDF}"/>
                </a:ext>
              </a:extLst>
            </p:cNvPr>
            <p:cNvGrpSpPr/>
            <p:nvPr/>
          </p:nvGrpSpPr>
          <p:grpSpPr>
            <a:xfrm>
              <a:off x="3687353" y="2572294"/>
              <a:ext cx="1397726" cy="391886"/>
              <a:chOff x="3687353" y="2572294"/>
              <a:chExt cx="1397726" cy="391886"/>
            </a:xfrm>
          </p:grpSpPr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xmlns="" id="{85CB143A-EC3C-4BD0-A948-CB94402CAA90}"/>
                  </a:ext>
                </a:extLst>
              </p:cNvPr>
              <p:cNvSpPr/>
              <p:nvPr/>
            </p:nvSpPr>
            <p:spPr>
              <a:xfrm>
                <a:off x="4397101" y="2572294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xmlns="" id="{BC71AD7D-713B-4656-A9C2-AD84B94BD442}"/>
                  </a:ext>
                </a:extLst>
              </p:cNvPr>
              <p:cNvCxnSpPr>
                <a:endCxn id="89" idx="1"/>
              </p:cNvCxnSpPr>
              <p:nvPr/>
            </p:nvCxnSpPr>
            <p:spPr>
              <a:xfrm>
                <a:off x="3687353" y="2768237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xmlns="" id="{153FD908-B4E6-4EB0-B82F-979AED5A6DA8}"/>
                </a:ext>
              </a:extLst>
            </p:cNvPr>
            <p:cNvGrpSpPr/>
            <p:nvPr/>
          </p:nvGrpSpPr>
          <p:grpSpPr>
            <a:xfrm>
              <a:off x="3726542" y="3259182"/>
              <a:ext cx="1397726" cy="391886"/>
              <a:chOff x="3726542" y="3259182"/>
              <a:chExt cx="1397726" cy="391886"/>
            </a:xfrm>
          </p:grpSpPr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xmlns="" id="{D0B6002A-A675-4B2D-9046-3B8DCEF08613}"/>
                  </a:ext>
                </a:extLst>
              </p:cNvPr>
              <p:cNvSpPr/>
              <p:nvPr/>
            </p:nvSpPr>
            <p:spPr>
              <a:xfrm>
                <a:off x="4436290" y="3259182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xmlns="" id="{DF56102F-D358-4CB3-AB70-5FF06F9A45A5}"/>
                  </a:ext>
                </a:extLst>
              </p:cNvPr>
              <p:cNvCxnSpPr>
                <a:endCxn id="92" idx="1"/>
              </p:cNvCxnSpPr>
              <p:nvPr/>
            </p:nvCxnSpPr>
            <p:spPr>
              <a:xfrm>
                <a:off x="3726542" y="3455125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xmlns="" id="{684DB4B6-0CE2-4A3A-B7BE-935BE0D1F3FA}"/>
                </a:ext>
              </a:extLst>
            </p:cNvPr>
            <p:cNvGrpSpPr/>
            <p:nvPr/>
          </p:nvGrpSpPr>
          <p:grpSpPr>
            <a:xfrm>
              <a:off x="3735250" y="3816531"/>
              <a:ext cx="1397726" cy="391886"/>
              <a:chOff x="3735250" y="3816531"/>
              <a:chExt cx="1397726" cy="391886"/>
            </a:xfrm>
          </p:grpSpPr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xmlns="" id="{8028F36C-B018-46C9-B61C-B214BEC9C404}"/>
                  </a:ext>
                </a:extLst>
              </p:cNvPr>
              <p:cNvSpPr/>
              <p:nvPr/>
            </p:nvSpPr>
            <p:spPr>
              <a:xfrm>
                <a:off x="4444998" y="3816531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xmlns="" id="{23799CF6-308E-46FA-AE00-110B134DA9CA}"/>
                  </a:ext>
                </a:extLst>
              </p:cNvPr>
              <p:cNvCxnSpPr>
                <a:endCxn id="95" idx="1"/>
              </p:cNvCxnSpPr>
              <p:nvPr/>
            </p:nvCxnSpPr>
            <p:spPr>
              <a:xfrm>
                <a:off x="3735250" y="4012474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xmlns="" id="{0067244C-66C8-4E2F-8015-0FB52912DE43}"/>
                </a:ext>
              </a:extLst>
            </p:cNvPr>
            <p:cNvGrpSpPr/>
            <p:nvPr/>
          </p:nvGrpSpPr>
          <p:grpSpPr>
            <a:xfrm>
              <a:off x="3735250" y="4406537"/>
              <a:ext cx="1397726" cy="391886"/>
              <a:chOff x="3735250" y="4406537"/>
              <a:chExt cx="1397726" cy="391886"/>
            </a:xfrm>
          </p:grpSpPr>
          <p:sp>
            <p:nvSpPr>
              <p:cNvPr id="98" name="Rectangle: Rounded Corners 97">
                <a:extLst>
                  <a:ext uri="{FF2B5EF4-FFF2-40B4-BE49-F238E27FC236}">
                    <a16:creationId xmlns:a16="http://schemas.microsoft.com/office/drawing/2014/main" xmlns="" id="{8F390228-BCE1-44D0-805F-99FE32BD46FD}"/>
                  </a:ext>
                </a:extLst>
              </p:cNvPr>
              <p:cNvSpPr/>
              <p:nvPr/>
            </p:nvSpPr>
            <p:spPr>
              <a:xfrm>
                <a:off x="4444998" y="4406537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xmlns="" id="{BF31BFCC-E4B0-4A1E-8767-3AD106FBCFA1}"/>
                  </a:ext>
                </a:extLst>
              </p:cNvPr>
              <p:cNvCxnSpPr>
                <a:endCxn id="98" idx="1"/>
              </p:cNvCxnSpPr>
              <p:nvPr/>
            </p:nvCxnSpPr>
            <p:spPr>
              <a:xfrm>
                <a:off x="3735250" y="4602480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xmlns="" id="{E7E8D208-3CC9-45CF-9B7C-F0A0DFA83177}"/>
                </a:ext>
              </a:extLst>
            </p:cNvPr>
            <p:cNvGrpSpPr/>
            <p:nvPr/>
          </p:nvGrpSpPr>
          <p:grpSpPr>
            <a:xfrm>
              <a:off x="3746135" y="4963885"/>
              <a:ext cx="1397726" cy="391886"/>
              <a:chOff x="3746135" y="4963885"/>
              <a:chExt cx="1397726" cy="391886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xmlns="" id="{0E302ED2-88FA-45D7-BD00-2EBF7E9A72B7}"/>
                  </a:ext>
                </a:extLst>
              </p:cNvPr>
              <p:cNvSpPr/>
              <p:nvPr/>
            </p:nvSpPr>
            <p:spPr>
              <a:xfrm>
                <a:off x="4455883" y="4963885"/>
                <a:ext cx="687978" cy="39188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4bit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xmlns="" id="{297D2EFE-CABA-4465-A614-2B85C3AEAE33}"/>
                  </a:ext>
                </a:extLst>
              </p:cNvPr>
              <p:cNvCxnSpPr>
                <a:endCxn id="101" idx="1"/>
              </p:cNvCxnSpPr>
              <p:nvPr/>
            </p:nvCxnSpPr>
            <p:spPr>
              <a:xfrm>
                <a:off x="3746135" y="5159828"/>
                <a:ext cx="7097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xmlns="" id="{B09F13CF-B2E7-4798-B9B5-90BA8570A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199235"/>
              </p:ext>
            </p:extLst>
          </p:nvPr>
        </p:nvGraphicFramePr>
        <p:xfrm>
          <a:off x="6072046" y="772888"/>
          <a:ext cx="5718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862">
                  <a:extLst>
                    <a:ext uri="{9D8B030D-6E8A-4147-A177-3AD203B41FA5}">
                      <a16:colId xmlns:a16="http://schemas.microsoft.com/office/drawing/2014/main" xmlns="" val="2601946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308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6333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245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7109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472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982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548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86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663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3571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80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668059"/>
                  </a:ext>
                </a:extLst>
              </a:tr>
            </a:tbl>
          </a:graphicData>
        </a:graphic>
      </p:graphicFrame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9F904C42-F050-49BF-AFE9-7D703CA6ADD2}"/>
              </a:ext>
            </a:extLst>
          </p:cNvPr>
          <p:cNvCxnSpPr>
            <a:cxnSpLocks/>
            <a:stCxn id="83" idx="3"/>
          </p:cNvCxnSpPr>
          <p:nvPr/>
        </p:nvCxnSpPr>
        <p:spPr>
          <a:xfrm>
            <a:off x="5129349" y="1018903"/>
            <a:ext cx="966651" cy="8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xmlns="" id="{FE97677B-21F4-42CD-86B5-F6334205F59A}"/>
              </a:ext>
            </a:extLst>
          </p:cNvPr>
          <p:cNvCxnSpPr>
            <a:stCxn id="74" idx="3"/>
          </p:cNvCxnSpPr>
          <p:nvPr/>
        </p:nvCxnSpPr>
        <p:spPr>
          <a:xfrm>
            <a:off x="5134428" y="1584958"/>
            <a:ext cx="9231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xmlns="" id="{439D481C-2AA7-4DA6-A520-A135552BA397}"/>
              </a:ext>
            </a:extLst>
          </p:cNvPr>
          <p:cNvCxnSpPr>
            <a:cxnSpLocks/>
            <a:stCxn id="86" idx="3"/>
          </p:cNvCxnSpPr>
          <p:nvPr/>
        </p:nvCxnSpPr>
        <p:spPr>
          <a:xfrm>
            <a:off x="5086531" y="2203267"/>
            <a:ext cx="1009469" cy="10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xmlns="" id="{864423ED-7ED3-4294-B281-F65424D221B4}"/>
              </a:ext>
            </a:extLst>
          </p:cNvPr>
          <p:cNvCxnSpPr>
            <a:stCxn id="89" idx="3"/>
          </p:cNvCxnSpPr>
          <p:nvPr/>
        </p:nvCxnSpPr>
        <p:spPr>
          <a:xfrm flipV="1">
            <a:off x="5085079" y="2768236"/>
            <a:ext cx="10109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xmlns="" id="{B2D25D59-C247-4CA2-A272-0E680F32DDDE}"/>
              </a:ext>
            </a:extLst>
          </p:cNvPr>
          <p:cNvCxnSpPr>
            <a:stCxn id="92" idx="3"/>
          </p:cNvCxnSpPr>
          <p:nvPr/>
        </p:nvCxnSpPr>
        <p:spPr>
          <a:xfrm flipV="1">
            <a:off x="5124268" y="3438797"/>
            <a:ext cx="971732" cy="16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xmlns="" id="{2F29FFA1-094B-4F34-8D6F-4558413A362E}"/>
              </a:ext>
            </a:extLst>
          </p:cNvPr>
          <p:cNvCxnSpPr>
            <a:stCxn id="95" idx="3"/>
          </p:cNvCxnSpPr>
          <p:nvPr/>
        </p:nvCxnSpPr>
        <p:spPr>
          <a:xfrm>
            <a:off x="5132976" y="4012474"/>
            <a:ext cx="9768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xmlns="" id="{82E1B1EE-0DC1-4E40-9902-EFA86FCB50F1}"/>
              </a:ext>
            </a:extLst>
          </p:cNvPr>
          <p:cNvCxnSpPr>
            <a:stCxn id="98" idx="3"/>
          </p:cNvCxnSpPr>
          <p:nvPr/>
        </p:nvCxnSpPr>
        <p:spPr>
          <a:xfrm>
            <a:off x="5132976" y="4602480"/>
            <a:ext cx="963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xmlns="" id="{ACDCB5CF-89B5-4FED-8965-C06DC70D1B47}"/>
              </a:ext>
            </a:extLst>
          </p:cNvPr>
          <p:cNvCxnSpPr>
            <a:cxnSpLocks/>
            <a:stCxn id="101" idx="3"/>
          </p:cNvCxnSpPr>
          <p:nvPr/>
        </p:nvCxnSpPr>
        <p:spPr>
          <a:xfrm>
            <a:off x="5143861" y="5159828"/>
            <a:ext cx="952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row: Right 125">
            <a:extLst>
              <a:ext uri="{FF2B5EF4-FFF2-40B4-BE49-F238E27FC236}">
                <a16:creationId xmlns:a16="http://schemas.microsoft.com/office/drawing/2014/main" xmlns="" id="{E5FFFC4C-C890-4A48-833B-507556E648E3}"/>
              </a:ext>
            </a:extLst>
          </p:cNvPr>
          <p:cNvSpPr/>
          <p:nvPr/>
        </p:nvSpPr>
        <p:spPr>
          <a:xfrm>
            <a:off x="6643908" y="2606042"/>
            <a:ext cx="1465942" cy="62699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xmlns="" id="{D4B666EB-0D8C-4872-8566-B382D87D5857}"/>
              </a:ext>
            </a:extLst>
          </p:cNvPr>
          <p:cNvSpPr/>
          <p:nvPr/>
        </p:nvSpPr>
        <p:spPr>
          <a:xfrm>
            <a:off x="8109850" y="2293611"/>
            <a:ext cx="3420299" cy="1251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Input to p box</a:t>
            </a:r>
          </a:p>
          <a:p>
            <a:pPr algn="ctr"/>
            <a:r>
              <a:rPr lang="en-IN" dirty="0"/>
              <a:t>Permutation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4526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BD0760-CC67-4E2C-84E3-069C493F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S-box works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07A43A6-A3F8-4B5B-BB07-6351B67E4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543130"/>
              </p:ext>
            </p:extLst>
          </p:nvPr>
        </p:nvGraphicFramePr>
        <p:xfrm>
          <a:off x="4519749" y="1808237"/>
          <a:ext cx="55009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819">
                  <a:extLst>
                    <a:ext uri="{9D8B030D-6E8A-4147-A177-3AD203B41FA5}">
                      <a16:colId xmlns:a16="http://schemas.microsoft.com/office/drawing/2014/main" xmlns="" val="2555836378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2891885454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644155704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1459875714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3704294256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1108023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29117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0BF3B39-95F0-4DDB-8985-E487C77B2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057485"/>
              </p:ext>
            </p:extLst>
          </p:nvPr>
        </p:nvGraphicFramePr>
        <p:xfrm>
          <a:off x="4484915" y="1329266"/>
          <a:ext cx="550091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6819">
                  <a:extLst>
                    <a:ext uri="{9D8B030D-6E8A-4147-A177-3AD203B41FA5}">
                      <a16:colId xmlns:a16="http://schemas.microsoft.com/office/drawing/2014/main" xmlns="" val="3428997893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3301864023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708674843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3790654166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2271155706"/>
                    </a:ext>
                  </a:extLst>
                </a:gridCol>
                <a:gridCol w="916819">
                  <a:extLst>
                    <a:ext uri="{9D8B030D-6E8A-4147-A177-3AD203B41FA5}">
                      <a16:colId xmlns:a16="http://schemas.microsoft.com/office/drawing/2014/main" xmlns="" val="968806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  <a:r>
                        <a:rPr lang="en-IN" baseline="30000" dirty="0"/>
                        <a:t>nd</a:t>
                      </a:r>
                      <a:r>
                        <a:rPr lang="en-IN" dirty="0"/>
                        <a:t>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  <a:r>
                        <a:rPr lang="en-IN" baseline="30000" dirty="0"/>
                        <a:t>rd</a:t>
                      </a:r>
                      <a:r>
                        <a:rPr lang="en-IN" dirty="0"/>
                        <a:t>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  <a:r>
                        <a:rPr lang="en-IN" baseline="30000" dirty="0"/>
                        <a:t>th</a:t>
                      </a:r>
                      <a:r>
                        <a:rPr lang="en-IN" dirty="0"/>
                        <a:t> 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620536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F610343-4D67-45B9-B782-5E4929E6A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7420153"/>
              </p:ext>
            </p:extLst>
          </p:nvPr>
        </p:nvGraphicFramePr>
        <p:xfrm>
          <a:off x="5460273" y="2644261"/>
          <a:ext cx="364018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046">
                  <a:extLst>
                    <a:ext uri="{9D8B030D-6E8A-4147-A177-3AD203B41FA5}">
                      <a16:colId xmlns:a16="http://schemas.microsoft.com/office/drawing/2014/main" xmlns="" val="579865422"/>
                    </a:ext>
                  </a:extLst>
                </a:gridCol>
                <a:gridCol w="910046">
                  <a:extLst>
                    <a:ext uri="{9D8B030D-6E8A-4147-A177-3AD203B41FA5}">
                      <a16:colId xmlns:a16="http://schemas.microsoft.com/office/drawing/2014/main" xmlns="" val="1647513483"/>
                    </a:ext>
                  </a:extLst>
                </a:gridCol>
                <a:gridCol w="910046">
                  <a:extLst>
                    <a:ext uri="{9D8B030D-6E8A-4147-A177-3AD203B41FA5}">
                      <a16:colId xmlns:a16="http://schemas.microsoft.com/office/drawing/2014/main" xmlns="" val="1419392729"/>
                    </a:ext>
                  </a:extLst>
                </a:gridCol>
                <a:gridCol w="910046">
                  <a:extLst>
                    <a:ext uri="{9D8B030D-6E8A-4147-A177-3AD203B41FA5}">
                      <a16:colId xmlns:a16="http://schemas.microsoft.com/office/drawing/2014/main" xmlns="" val="29497627"/>
                    </a:ext>
                  </a:extLst>
                </a:gridCol>
              </a:tblGrid>
              <a:tr h="325363">
                <a:tc>
                  <a:txBody>
                    <a:bodyPr/>
                    <a:lstStyle/>
                    <a:p>
                      <a:r>
                        <a:rPr lang="en-IN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576335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5B853BA-C486-47BB-9EE4-6DC29899A565}"/>
              </a:ext>
            </a:extLst>
          </p:cNvPr>
          <p:cNvSpPr txBox="1"/>
          <p:nvPr/>
        </p:nvSpPr>
        <p:spPr>
          <a:xfrm>
            <a:off x="5725885" y="2967261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4bits Represent column no from (0)0000 to (15th)0000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7D96FC14-6C1A-4BA2-BF68-CD0A16CE4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9769737"/>
              </p:ext>
            </p:extLst>
          </p:nvPr>
        </p:nvGraphicFramePr>
        <p:xfrm>
          <a:off x="5807167" y="3890739"/>
          <a:ext cx="31844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217">
                  <a:extLst>
                    <a:ext uri="{9D8B030D-6E8A-4147-A177-3AD203B41FA5}">
                      <a16:colId xmlns:a16="http://schemas.microsoft.com/office/drawing/2014/main" xmlns="" val="4101103591"/>
                    </a:ext>
                  </a:extLst>
                </a:gridCol>
                <a:gridCol w="1592217">
                  <a:extLst>
                    <a:ext uri="{9D8B030D-6E8A-4147-A177-3AD203B41FA5}">
                      <a16:colId xmlns:a16="http://schemas.microsoft.com/office/drawing/2014/main" xmlns="" val="3569249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812849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B3875B-04F2-4647-BB81-67A1818A9EF3}"/>
              </a:ext>
            </a:extLst>
          </p:cNvPr>
          <p:cNvSpPr txBox="1"/>
          <p:nvPr/>
        </p:nvSpPr>
        <p:spPr>
          <a:xfrm>
            <a:off x="5844904" y="4437017"/>
            <a:ext cx="3108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4bits Represent row no from (0)00 to (3)11 </a:t>
            </a:r>
            <a:r>
              <a:rPr lang="en-IN" dirty="0" err="1"/>
              <a:t>ie</a:t>
            </a:r>
            <a:r>
              <a:rPr lang="en-IN" dirty="0"/>
              <a:t> four row of s-box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xmlns="" id="{89422C7A-D783-435B-8F9D-CBF8D8E0A406}"/>
              </a:ext>
            </a:extLst>
          </p:cNvPr>
          <p:cNvCxnSpPr>
            <a:endCxn id="7" idx="1"/>
          </p:cNvCxnSpPr>
          <p:nvPr/>
        </p:nvCxnSpPr>
        <p:spPr>
          <a:xfrm rot="16200000" flipH="1">
            <a:off x="4300259" y="2569250"/>
            <a:ext cx="1987655" cy="10261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078B8FE6-5C91-4971-B5F6-C141C3721323}"/>
              </a:ext>
            </a:extLst>
          </p:cNvPr>
          <p:cNvCxnSpPr>
            <a:endCxn id="7" idx="3"/>
          </p:cNvCxnSpPr>
          <p:nvPr/>
        </p:nvCxnSpPr>
        <p:spPr>
          <a:xfrm rot="5400000">
            <a:off x="8389225" y="2781453"/>
            <a:ext cx="1897082" cy="692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xmlns="" id="{83B4742A-8C81-4EA2-96C3-BDF14D681D8A}"/>
              </a:ext>
            </a:extLst>
          </p:cNvPr>
          <p:cNvCxnSpPr>
            <a:endCxn id="5" idx="1"/>
          </p:cNvCxnSpPr>
          <p:nvPr/>
        </p:nvCxnSpPr>
        <p:spPr>
          <a:xfrm rot="5400000">
            <a:off x="5240745" y="2398606"/>
            <a:ext cx="648064" cy="209007"/>
          </a:xfrm>
          <a:prstGeom prst="bentConnector4">
            <a:avLst>
              <a:gd name="adj1" fmla="val 35890"/>
              <a:gd name="adj2" fmla="val 2093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xmlns="" id="{02DA5481-79D8-4103-9C64-845B3835224D}"/>
              </a:ext>
            </a:extLst>
          </p:cNvPr>
          <p:cNvCxnSpPr>
            <a:endCxn id="5" idx="3"/>
          </p:cNvCxnSpPr>
          <p:nvPr/>
        </p:nvCxnSpPr>
        <p:spPr>
          <a:xfrm rot="16200000" flipH="1">
            <a:off x="8499928" y="2226612"/>
            <a:ext cx="648064" cy="552993"/>
          </a:xfrm>
          <a:prstGeom prst="bentConnector4">
            <a:avLst>
              <a:gd name="adj1" fmla="val 35890"/>
              <a:gd name="adj2" fmla="val 1413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row: Up 18">
            <a:extLst>
              <a:ext uri="{FF2B5EF4-FFF2-40B4-BE49-F238E27FC236}">
                <a16:creationId xmlns:a16="http://schemas.microsoft.com/office/drawing/2014/main" xmlns="" id="{FBA80AB8-BF16-482C-A4F6-B3D49C749100}"/>
              </a:ext>
            </a:extLst>
          </p:cNvPr>
          <p:cNvSpPr/>
          <p:nvPr/>
        </p:nvSpPr>
        <p:spPr>
          <a:xfrm>
            <a:off x="5564777" y="3059795"/>
            <a:ext cx="104504" cy="2304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xmlns="" id="{14C2FCFE-F596-4709-99EC-81E2A17FE795}"/>
              </a:ext>
            </a:extLst>
          </p:cNvPr>
          <p:cNvSpPr/>
          <p:nvPr/>
        </p:nvSpPr>
        <p:spPr>
          <a:xfrm>
            <a:off x="5564777" y="4644936"/>
            <a:ext cx="104504" cy="2304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766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FFBCB08-DB60-40E7-A6E8-092008204467}"/>
              </a:ext>
            </a:extLst>
          </p:cNvPr>
          <p:cNvSpPr txBox="1"/>
          <p:nvPr/>
        </p:nvSpPr>
        <p:spPr>
          <a:xfrm>
            <a:off x="5120640" y="2490651"/>
            <a:ext cx="140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S-box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9ECAE7A-C8E6-4700-A4A0-2AA6D56EC680}"/>
              </a:ext>
            </a:extLst>
          </p:cNvPr>
          <p:cNvSpPr txBox="1"/>
          <p:nvPr/>
        </p:nvSpPr>
        <p:spPr>
          <a:xfrm>
            <a:off x="226423" y="3429000"/>
            <a:ext cx="4824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Map the data in s-box located from row no bit b1b6	and     column no bit b2b3b4b5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Note* : start counting row and column from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Get the data from the </a:t>
            </a:r>
            <a:r>
              <a:rPr lang="en-IN" dirty="0" err="1"/>
              <a:t>sbox</a:t>
            </a:r>
            <a:r>
              <a:rPr lang="en-IN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Here we are substituting the 4bit from the s-box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Convert the no from the s box into decimal digit.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Repeat for each s-box with each 6bit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1111FA-EA0E-4979-B641-7CE1E791F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6754" y="116648"/>
            <a:ext cx="11878491" cy="237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795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A58CEAE-1364-4743-AB14-938DDAE38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624841"/>
              </p:ext>
            </p:extLst>
          </p:nvPr>
        </p:nvGraphicFramePr>
        <p:xfrm>
          <a:off x="1953617" y="2352641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xmlns="" val="20808119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75837571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1373207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41746462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3280022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63904366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5388419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8749801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6087432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996177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4375270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794E27B4-4467-4675-A0CF-CDB59BF63475}"/>
              </a:ext>
            </a:extLst>
          </p:cNvPr>
          <p:cNvGrpSpPr/>
          <p:nvPr/>
        </p:nvGrpSpPr>
        <p:grpSpPr>
          <a:xfrm>
            <a:off x="4153984" y="2729287"/>
            <a:ext cx="3727269" cy="3940872"/>
            <a:chOff x="4153984" y="2729287"/>
            <a:chExt cx="3727269" cy="3940872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xmlns="" id="{4D16FF89-CE3C-4B94-9CB9-D933AE317BD1}"/>
                </a:ext>
              </a:extLst>
            </p:cNvPr>
            <p:cNvSpPr/>
            <p:nvPr/>
          </p:nvSpPr>
          <p:spPr>
            <a:xfrm>
              <a:off x="5699757" y="2729287"/>
              <a:ext cx="635725" cy="9211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84BA2F4C-AC5A-4A49-B147-E21405470083}"/>
                </a:ext>
              </a:extLst>
            </p:cNvPr>
            <p:cNvSpPr/>
            <p:nvPr/>
          </p:nvSpPr>
          <p:spPr>
            <a:xfrm>
              <a:off x="4153984" y="3650461"/>
              <a:ext cx="3727269" cy="132152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Permutated using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xmlns="" id="{25BEFF1A-95A2-45D6-A572-91058D81A741}"/>
                </a:ext>
              </a:extLst>
            </p:cNvPr>
            <p:cNvSpPr/>
            <p:nvPr/>
          </p:nvSpPr>
          <p:spPr>
            <a:xfrm>
              <a:off x="4924692" y="5348633"/>
              <a:ext cx="2185851" cy="132152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P-box</a:t>
              </a: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xmlns="" id="{39B29B83-D70D-458B-92A5-B1ECFADE5DE1}"/>
                </a:ext>
              </a:extLst>
            </p:cNvPr>
            <p:cNvSpPr/>
            <p:nvPr/>
          </p:nvSpPr>
          <p:spPr>
            <a:xfrm>
              <a:off x="5919646" y="4971987"/>
              <a:ext cx="195944" cy="37664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1B2469F-74EB-4A0C-B0F8-20DC31B34BFB}"/>
              </a:ext>
            </a:extLst>
          </p:cNvPr>
          <p:cNvSpPr/>
          <p:nvPr/>
        </p:nvSpPr>
        <p:spPr>
          <a:xfrm>
            <a:off x="0" y="-17417"/>
            <a:ext cx="12192000" cy="73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4 0f 3  P-box permutation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EA529873-C71D-441D-8C52-765DC2FA1761}"/>
              </a:ext>
            </a:extLst>
          </p:cNvPr>
          <p:cNvGrpSpPr/>
          <p:nvPr/>
        </p:nvGrpSpPr>
        <p:grpSpPr>
          <a:xfrm>
            <a:off x="4463142" y="878958"/>
            <a:ext cx="3108960" cy="1473683"/>
            <a:chOff x="4463142" y="878958"/>
            <a:chExt cx="3108960" cy="1473683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xmlns="" id="{02483BD1-E02E-428F-B044-87101194FFE7}"/>
                </a:ext>
              </a:extLst>
            </p:cNvPr>
            <p:cNvCxnSpPr>
              <a:stCxn id="10" idx="2"/>
              <a:endCxn id="3" idx="0"/>
            </p:cNvCxnSpPr>
            <p:nvPr/>
          </p:nvCxnSpPr>
          <p:spPr>
            <a:xfrm>
              <a:off x="6017617" y="1822932"/>
              <a:ext cx="0" cy="5297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BE9E7E1C-5E35-41B0-832F-624368FB06EF}"/>
                </a:ext>
              </a:extLst>
            </p:cNvPr>
            <p:cNvGrpSpPr/>
            <p:nvPr/>
          </p:nvGrpSpPr>
          <p:grpSpPr>
            <a:xfrm>
              <a:off x="4463142" y="878958"/>
              <a:ext cx="3108960" cy="943974"/>
              <a:chOff x="4463142" y="878958"/>
              <a:chExt cx="3108960" cy="943974"/>
            </a:xfrm>
          </p:grpSpPr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xmlns="" id="{2CD96B7F-331C-4AA5-9A4B-4598617D04A5}"/>
                  </a:ext>
                </a:extLst>
              </p:cNvPr>
              <p:cNvSpPr/>
              <p:nvPr/>
            </p:nvSpPr>
            <p:spPr>
              <a:xfrm>
                <a:off x="4463142" y="878958"/>
                <a:ext cx="3108960" cy="29294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S-box</a:t>
                </a: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xmlns="" id="{B2A562D2-66AD-4159-BC34-B7EE8FCD75E4}"/>
                  </a:ext>
                </a:extLst>
              </p:cNvPr>
              <p:cNvSpPr/>
              <p:nvPr/>
            </p:nvSpPr>
            <p:spPr>
              <a:xfrm>
                <a:off x="5532114" y="1447857"/>
                <a:ext cx="971005" cy="37507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/>
                  <a:t>output</a:t>
                </a:r>
              </a:p>
            </p:txBody>
          </p: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xmlns="" id="{5F42FF82-FC44-4E14-9DEF-7B6C00B6C7FA}"/>
                  </a:ext>
                </a:extLst>
              </p:cNvPr>
              <p:cNvCxnSpPr>
                <a:stCxn id="9" idx="2"/>
                <a:endCxn id="10" idx="0"/>
              </p:cNvCxnSpPr>
              <p:nvPr/>
            </p:nvCxnSpPr>
            <p:spPr>
              <a:xfrm flipH="1">
                <a:off x="6017617" y="1171905"/>
                <a:ext cx="5" cy="2759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36584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BDB725-EB70-4E7A-9286-0D56EDFC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1721AD-1C59-48F3-962D-22B9660A6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758" y="1225730"/>
            <a:ext cx="6765253" cy="2031275"/>
          </a:xfrm>
        </p:spPr>
        <p:txBody>
          <a:bodyPr/>
          <a:lstStyle/>
          <a:p>
            <a:r>
              <a:rPr lang="en-IN" dirty="0"/>
              <a:t>Des has been a cryptographic algorithm over three decade</a:t>
            </a:r>
          </a:p>
          <a:p>
            <a:r>
              <a:rPr lang="en-IN" dirty="0"/>
              <a:t>Des has been found vulnerable against very powerful attack.</a:t>
            </a:r>
          </a:p>
          <a:p>
            <a:r>
              <a:rPr lang="en-IN" dirty="0"/>
              <a:t>It has been a landmark for cryptographic algorithm.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C2C4EE-9766-46C1-88B3-E8310AF78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N" dirty="0"/>
              <a:t>Data encryption standard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137075B-8306-4E70-82A2-64114C7CA7E6}"/>
              </a:ext>
            </a:extLst>
          </p:cNvPr>
          <p:cNvSpPr txBox="1"/>
          <p:nvPr/>
        </p:nvSpPr>
        <p:spPr>
          <a:xfrm>
            <a:off x="4641669" y="3161211"/>
            <a:ext cx="6278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Aim to learn des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Understand Des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dissect and understand real life problem.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Useful for understanding other algorithm of cryptographic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102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BA9059-EBB7-4CFB-8A13-D7BB90700C2C}"/>
              </a:ext>
            </a:extLst>
          </p:cNvPr>
          <p:cNvSpPr/>
          <p:nvPr/>
        </p:nvSpPr>
        <p:spPr>
          <a:xfrm>
            <a:off x="0" y="-17417"/>
            <a:ext cx="12192000" cy="73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5 0f 3 XOR and Swap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6623A000-66D4-4E45-B7FB-9991558183F6}"/>
              </a:ext>
            </a:extLst>
          </p:cNvPr>
          <p:cNvGrpSpPr/>
          <p:nvPr/>
        </p:nvGrpSpPr>
        <p:grpSpPr>
          <a:xfrm>
            <a:off x="2686594" y="1105988"/>
            <a:ext cx="6818812" cy="5081751"/>
            <a:chOff x="3039291" y="1079863"/>
            <a:chExt cx="6818812" cy="508175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1E3E4B17-745A-47E3-8E7C-52A1E7F7281C}"/>
                </a:ext>
              </a:extLst>
            </p:cNvPr>
            <p:cNvSpPr/>
            <p:nvPr/>
          </p:nvSpPr>
          <p:spPr>
            <a:xfrm>
              <a:off x="3039291" y="1079863"/>
              <a:ext cx="6818812" cy="5573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Original 64 bit plain-text Block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047A4B77-7597-4A42-9D46-33D96E49A9C6}"/>
                </a:ext>
              </a:extLst>
            </p:cNvPr>
            <p:cNvSpPr/>
            <p:nvPr/>
          </p:nvSpPr>
          <p:spPr>
            <a:xfrm>
              <a:off x="7920447" y="2015800"/>
              <a:ext cx="1937656" cy="738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dirty="0"/>
                <a:t>32 bit RPT Block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xmlns="" id="{7A882574-08EA-4BBA-AAAF-7456F49ED50B}"/>
                </a:ext>
              </a:extLst>
            </p:cNvPr>
            <p:cNvCxnSpPr>
              <a:cxnSpLocks/>
            </p:cNvCxnSpPr>
            <p:nvPr/>
          </p:nvCxnSpPr>
          <p:spPr>
            <a:xfrm>
              <a:off x="8889275" y="1637211"/>
              <a:ext cx="0" cy="378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22AB5827-6AE9-4A9E-88E6-778F78F29CA6}"/>
                </a:ext>
              </a:extLst>
            </p:cNvPr>
            <p:cNvGrpSpPr/>
            <p:nvPr/>
          </p:nvGrpSpPr>
          <p:grpSpPr>
            <a:xfrm>
              <a:off x="7920447" y="2573148"/>
              <a:ext cx="1937656" cy="1118817"/>
              <a:chOff x="2882536" y="1637211"/>
              <a:chExt cx="1937656" cy="1118817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2C5C803A-8C37-46A4-A515-09577291904A}"/>
                  </a:ext>
                </a:extLst>
              </p:cNvPr>
              <p:cNvGrpSpPr/>
              <p:nvPr/>
            </p:nvGrpSpPr>
            <p:grpSpPr>
              <a:xfrm>
                <a:off x="2882536" y="1637211"/>
                <a:ext cx="1937656" cy="1118817"/>
                <a:chOff x="2882536" y="1637211"/>
                <a:chExt cx="1937656" cy="1118817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xmlns="" id="{BAE1564C-1611-4D19-99A4-AAF58531E106}"/>
                    </a:ext>
                  </a:extLst>
                </p:cNvPr>
                <p:cNvSpPr/>
                <p:nvPr/>
              </p:nvSpPr>
              <p:spPr>
                <a:xfrm>
                  <a:off x="2882536" y="2017860"/>
                  <a:ext cx="1937656" cy="73816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IN" dirty="0"/>
                    <a:t>16 Rounds</a:t>
                  </a:r>
                </a:p>
              </p:txBody>
            </p: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xmlns="" id="{277356C8-CEAD-4D0F-B8E0-9AF9864579E9}"/>
                    </a:ext>
                  </a:extLst>
                </p:cNvPr>
                <p:cNvCxnSpPr>
                  <a:cxnSpLocks/>
                  <a:endCxn id="4" idx="0"/>
                </p:cNvCxnSpPr>
                <p:nvPr/>
              </p:nvCxnSpPr>
              <p:spPr>
                <a:xfrm>
                  <a:off x="3851364" y="1637211"/>
                  <a:ext cx="0" cy="38064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xmlns="" id="{A6A7080C-6074-4D39-8C27-8A69ABE667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51364" y="1698171"/>
                <a:ext cx="0" cy="3196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A5228463-DA5B-403F-AA6E-CA21EBDA5139}"/>
                </a:ext>
              </a:extLst>
            </p:cNvPr>
            <p:cNvGrpSpPr/>
            <p:nvPr/>
          </p:nvGrpSpPr>
          <p:grpSpPr>
            <a:xfrm>
              <a:off x="3039291" y="1637211"/>
              <a:ext cx="1937656" cy="1118817"/>
              <a:chOff x="2882536" y="1637211"/>
              <a:chExt cx="1937656" cy="1118817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xmlns="" id="{C556E234-43E8-451D-8B46-8E7A27E0AD05}"/>
                  </a:ext>
                </a:extLst>
              </p:cNvPr>
              <p:cNvGrpSpPr/>
              <p:nvPr/>
            </p:nvGrpSpPr>
            <p:grpSpPr>
              <a:xfrm>
                <a:off x="2882536" y="1637211"/>
                <a:ext cx="1937656" cy="1118817"/>
                <a:chOff x="2882536" y="1637211"/>
                <a:chExt cx="1937656" cy="1118817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C9B56421-35C1-42A8-ADA5-C4E9DD3F2D1F}"/>
                    </a:ext>
                  </a:extLst>
                </p:cNvPr>
                <p:cNvSpPr/>
                <p:nvPr/>
              </p:nvSpPr>
              <p:spPr>
                <a:xfrm>
                  <a:off x="2882536" y="2017860"/>
                  <a:ext cx="1937656" cy="73816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IN" dirty="0"/>
                    <a:t>32 bit LPT Block</a:t>
                  </a:r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xmlns="" id="{6643E3F6-69FB-4686-AD08-CAF974F80AE3}"/>
                    </a:ext>
                  </a:extLst>
                </p:cNvPr>
                <p:cNvCxnSpPr>
                  <a:cxnSpLocks/>
                  <a:endCxn id="21" idx="0"/>
                </p:cNvCxnSpPr>
                <p:nvPr/>
              </p:nvCxnSpPr>
              <p:spPr>
                <a:xfrm>
                  <a:off x="3851364" y="1637211"/>
                  <a:ext cx="0" cy="38064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xmlns="" id="{8D0D7114-CD7F-404E-8E71-D689C9FA0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51364" y="1698171"/>
                <a:ext cx="0" cy="3196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EA826E16-D2E2-4B83-B239-364AA14F24AF}"/>
                </a:ext>
              </a:extLst>
            </p:cNvPr>
            <p:cNvSpPr/>
            <p:nvPr/>
          </p:nvSpPr>
          <p:spPr>
            <a:xfrm>
              <a:off x="3648892" y="4624714"/>
              <a:ext cx="1750422" cy="6553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dirty="0"/>
                <a:t>32 bit LPT Block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68D29529-11C5-489A-AAAA-5CE62E10688B}"/>
                </a:ext>
              </a:extLst>
            </p:cNvPr>
            <p:cNvGrpSpPr/>
            <p:nvPr/>
          </p:nvGrpSpPr>
          <p:grpSpPr>
            <a:xfrm>
              <a:off x="7920447" y="4073920"/>
              <a:ext cx="1750422" cy="1219343"/>
              <a:chOff x="2882536" y="1698171"/>
              <a:chExt cx="1937656" cy="136143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xmlns="" id="{3B0B3C37-4593-4C31-9878-A09D0F230169}"/>
                  </a:ext>
                </a:extLst>
              </p:cNvPr>
              <p:cNvGrpSpPr/>
              <p:nvPr/>
            </p:nvGrpSpPr>
            <p:grpSpPr>
              <a:xfrm>
                <a:off x="2882536" y="1940790"/>
                <a:ext cx="1937656" cy="1118817"/>
                <a:chOff x="2882536" y="1940790"/>
                <a:chExt cx="1937656" cy="1118817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xmlns="" id="{6C1D4721-890B-4EAE-988D-DCE3FAF74A44}"/>
                    </a:ext>
                  </a:extLst>
                </p:cNvPr>
                <p:cNvSpPr/>
                <p:nvPr/>
              </p:nvSpPr>
              <p:spPr>
                <a:xfrm>
                  <a:off x="2882536" y="2321439"/>
                  <a:ext cx="1937656" cy="73816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IN" dirty="0"/>
                    <a:t>32 bit RPT Block</a:t>
                  </a:r>
                </a:p>
              </p:txBody>
            </p: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xmlns="" id="{25FC3F25-686A-44AE-9DE2-9F13A670C2E1}"/>
                    </a:ext>
                  </a:extLst>
                </p:cNvPr>
                <p:cNvCxnSpPr>
                  <a:cxnSpLocks/>
                  <a:endCxn id="31" idx="0"/>
                </p:cNvCxnSpPr>
                <p:nvPr/>
              </p:nvCxnSpPr>
              <p:spPr>
                <a:xfrm>
                  <a:off x="3851364" y="1940790"/>
                  <a:ext cx="0" cy="380649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xmlns="" id="{122C39FF-3BCD-4075-B8DE-20217741C8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51364" y="1698171"/>
                <a:ext cx="0" cy="3196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xmlns="" id="{62C4850C-E326-4986-8360-5BCD15635A88}"/>
                </a:ext>
              </a:extLst>
            </p:cNvPr>
            <p:cNvSpPr/>
            <p:nvPr/>
          </p:nvSpPr>
          <p:spPr>
            <a:xfrm>
              <a:off x="8404862" y="4001446"/>
              <a:ext cx="956852" cy="3196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XOR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F77F037A-215E-4287-B1C8-116AC443B789}"/>
                </a:ext>
              </a:extLst>
            </p:cNvPr>
            <p:cNvCxnSpPr>
              <a:stCxn id="4" idx="2"/>
              <a:endCxn id="33" idx="0"/>
            </p:cNvCxnSpPr>
            <p:nvPr/>
          </p:nvCxnSpPr>
          <p:spPr>
            <a:xfrm flipH="1">
              <a:off x="8883288" y="3691965"/>
              <a:ext cx="5987" cy="3094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xmlns="" id="{5FAE4EC3-340E-402E-B937-F86824E4E21C}"/>
                </a:ext>
              </a:extLst>
            </p:cNvPr>
            <p:cNvCxnSpPr>
              <a:stCxn id="21" idx="2"/>
              <a:endCxn id="33" idx="1"/>
            </p:cNvCxnSpPr>
            <p:nvPr/>
          </p:nvCxnSpPr>
          <p:spPr>
            <a:xfrm rot="16200000" flipH="1">
              <a:off x="5503859" y="1260287"/>
              <a:ext cx="1405263" cy="439674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xmlns="" id="{3B0D933B-8DB7-44C3-82D3-5CC6027F4251}"/>
                </a:ext>
              </a:extLst>
            </p:cNvPr>
            <p:cNvCxnSpPr>
              <a:cxnSpLocks/>
              <a:stCxn id="6" idx="2"/>
              <a:endCxn id="26" idx="0"/>
            </p:cNvCxnSpPr>
            <p:nvPr/>
          </p:nvCxnSpPr>
          <p:spPr>
            <a:xfrm rot="5400000">
              <a:off x="5771316" y="1506755"/>
              <a:ext cx="1870746" cy="4365172"/>
            </a:xfrm>
            <a:prstGeom prst="bentConnector3">
              <a:avLst>
                <a:gd name="adj1" fmla="val 624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460F19B2-35BC-4A88-A051-972290935A67}"/>
                </a:ext>
              </a:extLst>
            </p:cNvPr>
            <p:cNvSpPr/>
            <p:nvPr/>
          </p:nvSpPr>
          <p:spPr>
            <a:xfrm>
              <a:off x="3039291" y="5604266"/>
              <a:ext cx="6818812" cy="5573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Block</a:t>
              </a:r>
            </a:p>
          </p:txBody>
        </p: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xmlns="" id="{312106C4-08D7-44EB-8987-1BFA48A8F367}"/>
                </a:ext>
              </a:extLst>
            </p:cNvPr>
            <p:cNvCxnSpPr>
              <a:stCxn id="26" idx="2"/>
              <a:endCxn id="46" idx="0"/>
            </p:cNvCxnSpPr>
            <p:nvPr/>
          </p:nvCxnSpPr>
          <p:spPr>
            <a:xfrm rot="16200000" flipH="1">
              <a:off x="5324320" y="4479888"/>
              <a:ext cx="324161" cy="192459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Elbow 49">
              <a:extLst>
                <a:ext uri="{FF2B5EF4-FFF2-40B4-BE49-F238E27FC236}">
                  <a16:creationId xmlns:a16="http://schemas.microsoft.com/office/drawing/2014/main" xmlns="" id="{682F4585-BC7C-4A40-890C-3FFD5888582D}"/>
                </a:ext>
              </a:extLst>
            </p:cNvPr>
            <p:cNvCxnSpPr>
              <a:stCxn id="31" idx="2"/>
              <a:endCxn id="46" idx="0"/>
            </p:cNvCxnSpPr>
            <p:nvPr/>
          </p:nvCxnSpPr>
          <p:spPr>
            <a:xfrm rot="5400000">
              <a:off x="7466677" y="4275284"/>
              <a:ext cx="311003" cy="234696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9810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C66AE7-3AE6-41DD-B28D-CDD1D62F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Final permutation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1253FA2-E971-4543-B1E0-6C4880F81668}"/>
              </a:ext>
            </a:extLst>
          </p:cNvPr>
          <p:cNvGrpSpPr/>
          <p:nvPr/>
        </p:nvGrpSpPr>
        <p:grpSpPr>
          <a:xfrm>
            <a:off x="4249783" y="845163"/>
            <a:ext cx="6818812" cy="3444239"/>
            <a:chOff x="4249783" y="845163"/>
            <a:chExt cx="6818812" cy="344423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76F07C00-958E-488B-8D39-A9AD6F1FAC62}"/>
                </a:ext>
              </a:extLst>
            </p:cNvPr>
            <p:cNvSpPr/>
            <p:nvPr/>
          </p:nvSpPr>
          <p:spPr>
            <a:xfrm>
              <a:off x="4249783" y="845163"/>
              <a:ext cx="6818812" cy="5573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Block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2344B2CD-D0AE-4A0F-B587-0A5DB48CADC7}"/>
                </a:ext>
              </a:extLst>
            </p:cNvPr>
            <p:cNvSpPr/>
            <p:nvPr/>
          </p:nvSpPr>
          <p:spPr>
            <a:xfrm>
              <a:off x="5421086" y="1798102"/>
              <a:ext cx="4476206" cy="16263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Final permutation</a:t>
              </a:r>
            </a:p>
            <a:p>
              <a:pPr algn="ctr"/>
              <a:r>
                <a:rPr lang="en-IN" dirty="0"/>
                <a:t>Random exchange of data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6A20B12-D2DC-4203-8F16-1738ECF9CE73}"/>
                </a:ext>
              </a:extLst>
            </p:cNvPr>
            <p:cNvSpPr/>
            <p:nvPr/>
          </p:nvSpPr>
          <p:spPr>
            <a:xfrm>
              <a:off x="4249783" y="3732054"/>
              <a:ext cx="6818812" cy="5573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Encrypted Block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xmlns="" id="{34903A83-D9AE-4720-9969-9A156317056E}"/>
                </a:ext>
              </a:extLst>
            </p:cNvPr>
            <p:cNvCxnSpPr>
              <a:stCxn id="3" idx="2"/>
              <a:endCxn id="4" idx="0"/>
            </p:cNvCxnSpPr>
            <p:nvPr/>
          </p:nvCxnSpPr>
          <p:spPr>
            <a:xfrm>
              <a:off x="7659189" y="1402511"/>
              <a:ext cx="0" cy="3955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xmlns="" id="{D9548D18-2A7B-49FE-94FB-1A0B05770D17}"/>
                </a:ext>
              </a:extLst>
            </p:cNvPr>
            <p:cNvCxnSpPr>
              <a:stCxn id="4" idx="2"/>
              <a:endCxn id="5" idx="0"/>
            </p:cNvCxnSpPr>
            <p:nvPr/>
          </p:nvCxnSpPr>
          <p:spPr>
            <a:xfrm>
              <a:off x="7659189" y="3424428"/>
              <a:ext cx="0" cy="3076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70FC5BD-425E-4A03-90A5-EDC12127D0C3}"/>
              </a:ext>
            </a:extLst>
          </p:cNvPr>
          <p:cNvSpPr/>
          <p:nvPr/>
        </p:nvSpPr>
        <p:spPr>
          <a:xfrm>
            <a:off x="0" y="-17417"/>
            <a:ext cx="12192000" cy="738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Step5 Final Permutation.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2091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3C017-F814-4FB2-826F-8F8A0475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Step 6 cipher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C7032D-927D-4DCF-B91B-8FDF67F96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Cipher text the text that is encrypted.</a:t>
            </a:r>
          </a:p>
          <a:p>
            <a:r>
              <a:rPr lang="en-IN" dirty="0"/>
              <a:t>Though DES is later known as vulnerable which require the revolution of des as double and Triple des but they were also fail due to slow speed and more computation.</a:t>
            </a:r>
          </a:p>
          <a:p>
            <a:r>
              <a:rPr lang="en-IN" dirty="0"/>
              <a:t>Des algorithms are easily encode able with the help of cluster computing.</a:t>
            </a:r>
          </a:p>
          <a:p>
            <a:r>
              <a:rPr lang="en-IN" dirty="0"/>
              <a:t>However these algorithm can be used for decryption also by using the same keys generated in the 16 rounds.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3926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E06E69-57B2-4DE9-B46E-ED975901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Thankyou…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67195-98D5-42F9-9C33-5C8C187B8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7627402" cy="5120640"/>
          </a:xfrm>
        </p:spPr>
        <p:txBody>
          <a:bodyPr/>
          <a:lstStyle/>
          <a:p>
            <a:r>
              <a:rPr lang="en-IN" dirty="0"/>
              <a:t>This presentation is heavily inspired by the book  Information and cyber security by Author Atul </a:t>
            </a:r>
            <a:r>
              <a:rPr lang="en-IN" dirty="0" err="1"/>
              <a:t>Kahate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6325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2824D-CC2B-453C-AC65-E417AACF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Des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8B5EB-296A-406A-8D7D-80989E927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ECB Electronic Code block.</a:t>
            </a:r>
          </a:p>
          <a:p>
            <a:r>
              <a:rPr lang="en-IN" dirty="0"/>
              <a:t>CBC Cipher Block Chaining mode.</a:t>
            </a:r>
          </a:p>
          <a:p>
            <a:r>
              <a:rPr lang="en-IN" dirty="0"/>
              <a:t>CFB Cipher Feed Back</a:t>
            </a:r>
          </a:p>
        </p:txBody>
      </p:sp>
    </p:spTree>
    <p:extLst>
      <p:ext uri="{BB962C8B-B14F-4D97-AF65-F5344CB8AC3E}">
        <p14:creationId xmlns:p14="http://schemas.microsoft.com/office/powerpoint/2010/main" xmlns="" val="285716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43F2C8-C5C9-461B-BB20-49062C8CA428}"/>
              </a:ext>
            </a:extLst>
          </p:cNvPr>
          <p:cNvSpPr/>
          <p:nvPr/>
        </p:nvSpPr>
        <p:spPr>
          <a:xfrm>
            <a:off x="0" y="-17417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How DES works 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EADFAD78-7C68-484A-B2A3-DB80879110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82514989"/>
              </p:ext>
            </p:extLst>
          </p:nvPr>
        </p:nvGraphicFramePr>
        <p:xfrm>
          <a:off x="481875" y="1512145"/>
          <a:ext cx="635435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4C9D26-3A06-4B26-A195-22DED4300DC3}"/>
              </a:ext>
            </a:extLst>
          </p:cNvPr>
          <p:cNvSpPr txBox="1"/>
          <p:nvPr/>
        </p:nvSpPr>
        <p:spPr>
          <a:xfrm>
            <a:off x="7428411" y="1349829"/>
            <a:ext cx="42817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Type :- BLOCK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encryption DES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decryption DES with minor difference.</a:t>
            </a:r>
          </a:p>
          <a:p>
            <a:pPr marL="182880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Key length used key is 56bit.</a:t>
            </a:r>
          </a:p>
        </p:txBody>
      </p:sp>
    </p:spTree>
    <p:extLst>
      <p:ext uri="{BB962C8B-B14F-4D97-AF65-F5344CB8AC3E}">
        <p14:creationId xmlns:p14="http://schemas.microsoft.com/office/powerpoint/2010/main" xmlns="" val="132121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E82A114-EBD0-45CB-B0A4-CF2AEE6C994B}"/>
              </a:ext>
            </a:extLst>
          </p:cNvPr>
          <p:cNvSpPr/>
          <p:nvPr/>
        </p:nvSpPr>
        <p:spPr>
          <a:xfrm>
            <a:off x="0" y="-17417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Conceptual working of Des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4EE919A6-FE8F-40A0-B641-1767854E0C50}"/>
              </a:ext>
            </a:extLst>
          </p:cNvPr>
          <p:cNvGrpSpPr/>
          <p:nvPr/>
        </p:nvGrpSpPr>
        <p:grpSpPr>
          <a:xfrm>
            <a:off x="8321041" y="1658983"/>
            <a:ext cx="2882537" cy="4789714"/>
            <a:chOff x="182881" y="1628503"/>
            <a:chExt cx="2882537" cy="478971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8C20A8CE-280D-4739-960F-80AB9C20DBCA}"/>
                </a:ext>
              </a:extLst>
            </p:cNvPr>
            <p:cNvSpPr/>
            <p:nvPr/>
          </p:nvSpPr>
          <p:spPr>
            <a:xfrm>
              <a:off x="182881" y="3351711"/>
              <a:ext cx="757645" cy="7467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key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07B52487-35DF-4F2B-ACB4-4AE54269BEC1}"/>
                </a:ext>
              </a:extLst>
            </p:cNvPr>
            <p:cNvSpPr/>
            <p:nvPr/>
          </p:nvSpPr>
          <p:spPr>
            <a:xfrm>
              <a:off x="1611086" y="1628503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plain text block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50C144FC-6DBA-445B-8295-889E2FDAF700}"/>
                </a:ext>
              </a:extLst>
            </p:cNvPr>
            <p:cNvSpPr/>
            <p:nvPr/>
          </p:nvSpPr>
          <p:spPr>
            <a:xfrm>
              <a:off x="1611086" y="3193868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DES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72C6BD46-A73A-492B-B4E4-4794CCB5E00B}"/>
                </a:ext>
              </a:extLst>
            </p:cNvPr>
            <p:cNvSpPr/>
            <p:nvPr/>
          </p:nvSpPr>
          <p:spPr>
            <a:xfrm>
              <a:off x="1611086" y="4759233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cipher text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xmlns="" id="{402755EA-8759-4262-BF44-4FED90E3FF4F}"/>
                </a:ext>
              </a:extLst>
            </p:cNvPr>
            <p:cNvCxnSpPr>
              <a:stCxn id="3" idx="2"/>
              <a:endCxn id="4" idx="0"/>
            </p:cNvCxnSpPr>
            <p:nvPr/>
          </p:nvCxnSpPr>
          <p:spPr>
            <a:xfrm>
              <a:off x="2338252" y="2690948"/>
              <a:ext cx="0" cy="502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xmlns="" id="{D2EA6A01-CBD1-4BEA-A322-BC7F663235C7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2338252" y="4160518"/>
              <a:ext cx="0" cy="598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xmlns="" id="{E631D40C-656E-4C9F-AFAB-2B964F700224}"/>
                </a:ext>
              </a:extLst>
            </p:cNvPr>
            <p:cNvCxnSpPr>
              <a:stCxn id="12" idx="6"/>
              <a:endCxn id="4" idx="1"/>
            </p:cNvCxnSpPr>
            <p:nvPr/>
          </p:nvCxnSpPr>
          <p:spPr>
            <a:xfrm>
              <a:off x="940526" y="3725090"/>
              <a:ext cx="67056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BF0B0E52-41FE-44DE-99D3-3D80B3413ED5}"/>
                </a:ext>
              </a:extLst>
            </p:cNvPr>
            <p:cNvSpPr/>
            <p:nvPr/>
          </p:nvSpPr>
          <p:spPr>
            <a:xfrm>
              <a:off x="1611086" y="6156960"/>
              <a:ext cx="1454332" cy="2612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Block n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DC76D98B-CF11-4973-B0A2-45D55F6CF21E}"/>
              </a:ext>
            </a:extLst>
          </p:cNvPr>
          <p:cNvGrpSpPr/>
          <p:nvPr/>
        </p:nvGrpSpPr>
        <p:grpSpPr>
          <a:xfrm>
            <a:off x="3143794" y="1658983"/>
            <a:ext cx="2882537" cy="4789714"/>
            <a:chOff x="182881" y="1628503"/>
            <a:chExt cx="2882537" cy="478971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C8EE74C9-E93E-45F7-AA99-2E6892F29DA3}"/>
                </a:ext>
              </a:extLst>
            </p:cNvPr>
            <p:cNvSpPr/>
            <p:nvPr/>
          </p:nvSpPr>
          <p:spPr>
            <a:xfrm>
              <a:off x="182881" y="3351711"/>
              <a:ext cx="757645" cy="7467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key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6FFF6DBC-99A5-413A-A449-DBB83E2A9BFA}"/>
                </a:ext>
              </a:extLst>
            </p:cNvPr>
            <p:cNvSpPr/>
            <p:nvPr/>
          </p:nvSpPr>
          <p:spPr>
            <a:xfrm>
              <a:off x="1611086" y="1628503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plain text block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70790FED-2E47-4DF5-B5EF-B9AD7ADD2F95}"/>
                </a:ext>
              </a:extLst>
            </p:cNvPr>
            <p:cNvSpPr/>
            <p:nvPr/>
          </p:nvSpPr>
          <p:spPr>
            <a:xfrm>
              <a:off x="1611086" y="3193868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DES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7733FCC4-2475-4372-B8D6-6C17D80A169E}"/>
                </a:ext>
              </a:extLst>
            </p:cNvPr>
            <p:cNvSpPr/>
            <p:nvPr/>
          </p:nvSpPr>
          <p:spPr>
            <a:xfrm>
              <a:off x="1611086" y="4759233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cipher text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BEDC929C-C7C2-4C23-8BFE-929E447AC2BC}"/>
                </a:ext>
              </a:extLst>
            </p:cNvPr>
            <p:cNvCxnSpPr>
              <a:stCxn id="29" idx="2"/>
              <a:endCxn id="30" idx="0"/>
            </p:cNvCxnSpPr>
            <p:nvPr/>
          </p:nvCxnSpPr>
          <p:spPr>
            <a:xfrm>
              <a:off x="2338252" y="2690948"/>
              <a:ext cx="0" cy="502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2B71E968-1251-4F69-8645-8B01FFC8E659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>
              <a:off x="2338252" y="4160518"/>
              <a:ext cx="0" cy="598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AAAFD334-6F84-404B-9E1A-8BB6AC3810AD}"/>
                </a:ext>
              </a:extLst>
            </p:cNvPr>
            <p:cNvCxnSpPr>
              <a:stCxn id="28" idx="6"/>
              <a:endCxn id="30" idx="1"/>
            </p:cNvCxnSpPr>
            <p:nvPr/>
          </p:nvCxnSpPr>
          <p:spPr>
            <a:xfrm>
              <a:off x="940526" y="3725090"/>
              <a:ext cx="67056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024C559B-AE0D-444C-8C8F-8EBF88BF5514}"/>
                </a:ext>
              </a:extLst>
            </p:cNvPr>
            <p:cNvSpPr/>
            <p:nvPr/>
          </p:nvSpPr>
          <p:spPr>
            <a:xfrm>
              <a:off x="1611086" y="6156960"/>
              <a:ext cx="1454332" cy="2612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Block 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36040EB-B42A-4EB1-9CCE-7B1A4B1BB9CA}"/>
              </a:ext>
            </a:extLst>
          </p:cNvPr>
          <p:cNvGrpSpPr/>
          <p:nvPr/>
        </p:nvGrpSpPr>
        <p:grpSpPr>
          <a:xfrm>
            <a:off x="230777" y="1658983"/>
            <a:ext cx="2882537" cy="4789714"/>
            <a:chOff x="182881" y="1628503"/>
            <a:chExt cx="2882537" cy="478971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E9AFEBAC-B255-4483-8040-BD1D3C4130D3}"/>
                </a:ext>
              </a:extLst>
            </p:cNvPr>
            <p:cNvSpPr/>
            <p:nvPr/>
          </p:nvSpPr>
          <p:spPr>
            <a:xfrm>
              <a:off x="182881" y="3351711"/>
              <a:ext cx="757645" cy="7467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key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AF5C7C39-E6A8-4D19-A94C-3ACAC472E39A}"/>
                </a:ext>
              </a:extLst>
            </p:cNvPr>
            <p:cNvSpPr/>
            <p:nvPr/>
          </p:nvSpPr>
          <p:spPr>
            <a:xfrm>
              <a:off x="1611086" y="1628503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plain text block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695662B8-767B-46FE-9464-74B4D8136CD7}"/>
                </a:ext>
              </a:extLst>
            </p:cNvPr>
            <p:cNvSpPr/>
            <p:nvPr/>
          </p:nvSpPr>
          <p:spPr>
            <a:xfrm>
              <a:off x="1611086" y="3193868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DES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E1C43A9D-E5A1-4D34-AF1B-5C596815A4CF}"/>
                </a:ext>
              </a:extLst>
            </p:cNvPr>
            <p:cNvSpPr/>
            <p:nvPr/>
          </p:nvSpPr>
          <p:spPr>
            <a:xfrm>
              <a:off x="1611086" y="4759233"/>
              <a:ext cx="1454332" cy="1062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64 bit cipher text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xmlns="" id="{EA97B7ED-4301-4A06-96AD-20F88675CF46}"/>
                </a:ext>
              </a:extLst>
            </p:cNvPr>
            <p:cNvCxnSpPr>
              <a:stCxn id="38" idx="2"/>
              <a:endCxn id="39" idx="0"/>
            </p:cNvCxnSpPr>
            <p:nvPr/>
          </p:nvCxnSpPr>
          <p:spPr>
            <a:xfrm>
              <a:off x="2338252" y="2690948"/>
              <a:ext cx="0" cy="502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xmlns="" id="{7A6C6D5E-194F-4B84-AE3C-66CA56F8DE35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>
              <a:off x="2338252" y="4160518"/>
              <a:ext cx="0" cy="598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CC965B1A-22DE-4383-B56E-088864C28E83}"/>
                </a:ext>
              </a:extLst>
            </p:cNvPr>
            <p:cNvCxnSpPr>
              <a:stCxn id="37" idx="6"/>
              <a:endCxn id="39" idx="1"/>
            </p:cNvCxnSpPr>
            <p:nvPr/>
          </p:nvCxnSpPr>
          <p:spPr>
            <a:xfrm>
              <a:off x="940526" y="3725090"/>
              <a:ext cx="67056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2D42E353-7FD8-476F-9F62-4E9C76C9CE89}"/>
                </a:ext>
              </a:extLst>
            </p:cNvPr>
            <p:cNvSpPr/>
            <p:nvPr/>
          </p:nvSpPr>
          <p:spPr>
            <a:xfrm>
              <a:off x="1611086" y="6156960"/>
              <a:ext cx="1454332" cy="2612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Block 1</a:t>
              </a: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65E63451-6750-46C2-9111-FCA217DF3C67}"/>
              </a:ext>
            </a:extLst>
          </p:cNvPr>
          <p:cNvCxnSpPr/>
          <p:nvPr/>
        </p:nvCxnSpPr>
        <p:spPr>
          <a:xfrm>
            <a:off x="6287589" y="3755570"/>
            <a:ext cx="1759131" cy="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971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4B926C2-DCE0-4EC6-B45F-DC516C4753D4}"/>
              </a:ext>
            </a:extLst>
          </p:cNvPr>
          <p:cNvSpPr/>
          <p:nvPr/>
        </p:nvSpPr>
        <p:spPr>
          <a:xfrm>
            <a:off x="0" y="-17417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How we get 56 bit key.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CD8659AE-E3E3-43A9-9D5A-D8FCA9DC3E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57838371"/>
              </p:ext>
            </p:extLst>
          </p:nvPr>
        </p:nvGraphicFramePr>
        <p:xfrm>
          <a:off x="3495042" y="902546"/>
          <a:ext cx="5344158" cy="3913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C95C4AB-71C7-4F05-ACDB-EA3225450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0557771"/>
              </p:ext>
            </p:extLst>
          </p:nvPr>
        </p:nvGraphicFramePr>
        <p:xfrm>
          <a:off x="490583" y="5134920"/>
          <a:ext cx="81280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69162795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9925004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373204031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3744617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63064306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408776452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51132254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57656285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7197611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56553716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138652441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95521223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61519883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59639742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403565105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804676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0646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448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2380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90857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D1371EF-098D-41A2-8E56-1F74260F8DB2}"/>
              </a:ext>
            </a:extLst>
          </p:cNvPr>
          <p:cNvSpPr/>
          <p:nvPr/>
        </p:nvSpPr>
        <p:spPr>
          <a:xfrm>
            <a:off x="9161417" y="5134919"/>
            <a:ext cx="1567543" cy="7489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Discarded key</a:t>
            </a:r>
          </a:p>
        </p:txBody>
      </p:sp>
    </p:spTree>
    <p:extLst>
      <p:ext uri="{BB962C8B-B14F-4D97-AF65-F5344CB8AC3E}">
        <p14:creationId xmlns:p14="http://schemas.microsoft.com/office/powerpoint/2010/main" xmlns="" val="1714014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4C4A78-1EC5-4B3C-9172-A3E6D535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Des is based on two fundamental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04C6A8-F9DB-4B8C-9FB4-F6CF10BC7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7701" y="772696"/>
            <a:ext cx="7505482" cy="1498064"/>
          </a:xfrm>
        </p:spPr>
        <p:txBody>
          <a:bodyPr/>
          <a:lstStyle/>
          <a:p>
            <a:r>
              <a:rPr lang="en-IN" dirty="0"/>
              <a:t>Substitution (Confusion)</a:t>
            </a:r>
          </a:p>
          <a:p>
            <a:r>
              <a:rPr lang="en-IN" dirty="0"/>
              <a:t>Transpositions (diffusion)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FBDF0F4-EF2C-4ECF-82EE-A563C263F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99606" y="2769326"/>
            <a:ext cx="7168988" cy="2052855"/>
          </a:xfrm>
        </p:spPr>
        <p:txBody>
          <a:bodyPr/>
          <a:lstStyle/>
          <a:p>
            <a:r>
              <a:rPr lang="en-IN" dirty="0"/>
              <a:t>Consist of 16 rounds</a:t>
            </a:r>
          </a:p>
          <a:p>
            <a:r>
              <a:rPr lang="en-IN" dirty="0"/>
              <a:t>Each round contain</a:t>
            </a:r>
          </a:p>
          <a:p>
            <a:r>
              <a:rPr lang="en-IN" dirty="0"/>
              <a:t> Substitution (Confusion)</a:t>
            </a:r>
          </a:p>
          <a:p>
            <a:r>
              <a:rPr lang="en-IN" dirty="0"/>
              <a:t>Transpositions (diffusion)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8342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B8B9590-16AC-4F73-BB77-8E997D431196}"/>
              </a:ext>
            </a:extLst>
          </p:cNvPr>
          <p:cNvSpPr/>
          <p:nvPr/>
        </p:nvSpPr>
        <p:spPr>
          <a:xfrm>
            <a:off x="0" y="-17417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Steps for Des algorithm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E0B4514-048C-4820-A898-24D87A71F632}"/>
              </a:ext>
            </a:extLst>
          </p:cNvPr>
          <p:cNvSpPr/>
          <p:nvPr/>
        </p:nvSpPr>
        <p:spPr>
          <a:xfrm>
            <a:off x="4114800" y="1088571"/>
            <a:ext cx="3962400" cy="47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Plain text 64bit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0F55ADD-242E-49F5-8EAF-890C705AA7D1}"/>
              </a:ext>
            </a:extLst>
          </p:cNvPr>
          <p:cNvSpPr/>
          <p:nvPr/>
        </p:nvSpPr>
        <p:spPr>
          <a:xfrm>
            <a:off x="4114800" y="1780903"/>
            <a:ext cx="3962400" cy="47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Initial permutation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6F91322-42AE-4202-973C-A447EC2DFC74}"/>
              </a:ext>
            </a:extLst>
          </p:cNvPr>
          <p:cNvSpPr/>
          <p:nvPr/>
        </p:nvSpPr>
        <p:spPr>
          <a:xfrm>
            <a:off x="4114800" y="3931921"/>
            <a:ext cx="3962400" cy="47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Final permutation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34012DC-87FA-4C4D-B2BA-49BFBDB78BE4}"/>
              </a:ext>
            </a:extLst>
          </p:cNvPr>
          <p:cNvSpPr/>
          <p:nvPr/>
        </p:nvSpPr>
        <p:spPr>
          <a:xfrm>
            <a:off x="4114800" y="4624253"/>
            <a:ext cx="3962400" cy="47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Cipher text 64 bit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6139FB5-F43D-4175-AE6C-497BFF8547B7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6096000" y="1558834"/>
            <a:ext cx="0" cy="222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49BBA9E-5FDC-4277-9DAF-C4A8BC257A5E}"/>
              </a:ext>
            </a:extLst>
          </p:cNvPr>
          <p:cNvSpPr/>
          <p:nvPr/>
        </p:nvSpPr>
        <p:spPr>
          <a:xfrm>
            <a:off x="4188823" y="2473235"/>
            <a:ext cx="1907177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LPT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6044BAE-8215-4223-B78C-1F06246D9C2E}"/>
              </a:ext>
            </a:extLst>
          </p:cNvPr>
          <p:cNvSpPr/>
          <p:nvPr/>
        </p:nvSpPr>
        <p:spPr>
          <a:xfrm>
            <a:off x="6096000" y="2473236"/>
            <a:ext cx="1907177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CA4CD6E-4A97-4CB5-94A0-43963AB8906D}"/>
              </a:ext>
            </a:extLst>
          </p:cNvPr>
          <p:cNvSpPr/>
          <p:nvPr/>
        </p:nvSpPr>
        <p:spPr>
          <a:xfrm>
            <a:off x="6096000" y="2473235"/>
            <a:ext cx="1907177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RPT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1953F8F-50DD-4949-9756-A99686CFF87E}"/>
              </a:ext>
            </a:extLst>
          </p:cNvPr>
          <p:cNvSpPr/>
          <p:nvPr/>
        </p:nvSpPr>
        <p:spPr>
          <a:xfrm>
            <a:off x="4188823" y="3169921"/>
            <a:ext cx="1907177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16rounds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EB44DEC-EC6E-43F3-AAFA-5D9226DF5DA7}"/>
              </a:ext>
            </a:extLst>
          </p:cNvPr>
          <p:cNvSpPr/>
          <p:nvPr/>
        </p:nvSpPr>
        <p:spPr>
          <a:xfrm>
            <a:off x="6096000" y="3169921"/>
            <a:ext cx="1907177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16rounds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55ECC95E-D5D9-494E-B6F1-A117347D6E0B}"/>
              </a:ext>
            </a:extLst>
          </p:cNvPr>
          <p:cNvCxnSpPr/>
          <p:nvPr/>
        </p:nvCxnSpPr>
        <p:spPr>
          <a:xfrm>
            <a:off x="6096000" y="2251166"/>
            <a:ext cx="0" cy="222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AE87EC3C-ADF4-4115-99AD-6402A031A013}"/>
              </a:ext>
            </a:extLst>
          </p:cNvPr>
          <p:cNvCxnSpPr/>
          <p:nvPr/>
        </p:nvCxnSpPr>
        <p:spPr>
          <a:xfrm>
            <a:off x="6096000" y="2947852"/>
            <a:ext cx="0" cy="222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A61455F0-87AF-4BD2-95AA-C88EEECA6FBC}"/>
              </a:ext>
            </a:extLst>
          </p:cNvPr>
          <p:cNvCxnSpPr/>
          <p:nvPr/>
        </p:nvCxnSpPr>
        <p:spPr>
          <a:xfrm>
            <a:off x="6096000" y="3709852"/>
            <a:ext cx="0" cy="222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EE94B3BA-B733-4CF2-9BB1-CFBDC4844C0C}"/>
              </a:ext>
            </a:extLst>
          </p:cNvPr>
          <p:cNvCxnSpPr/>
          <p:nvPr/>
        </p:nvCxnSpPr>
        <p:spPr>
          <a:xfrm>
            <a:off x="6096000" y="4402184"/>
            <a:ext cx="0" cy="222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5FDFBEA0-8239-4CF3-8D42-5EE12BBC1A38}"/>
              </a:ext>
            </a:extLst>
          </p:cNvPr>
          <p:cNvSpPr/>
          <p:nvPr/>
        </p:nvSpPr>
        <p:spPr>
          <a:xfrm>
            <a:off x="2647406" y="3100260"/>
            <a:ext cx="731520" cy="679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key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793C6540-2C4C-43EA-863B-1F3FDE64892F}"/>
              </a:ext>
            </a:extLst>
          </p:cNvPr>
          <p:cNvSpPr/>
          <p:nvPr/>
        </p:nvSpPr>
        <p:spPr>
          <a:xfrm>
            <a:off x="8447314" y="3100260"/>
            <a:ext cx="731520" cy="679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key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DF41D39-5AC7-4DF7-BCBA-B3AA2C2476DF}"/>
              </a:ext>
            </a:extLst>
          </p:cNvPr>
          <p:cNvCxnSpPr>
            <a:stCxn id="29" idx="6"/>
            <a:endCxn id="23" idx="1"/>
          </p:cNvCxnSpPr>
          <p:nvPr/>
        </p:nvCxnSpPr>
        <p:spPr>
          <a:xfrm flipV="1">
            <a:off x="3378926" y="3439887"/>
            <a:ext cx="809897" cy="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3FB6B6FF-EAA2-4EC5-867A-46B1871037E8}"/>
              </a:ext>
            </a:extLst>
          </p:cNvPr>
          <p:cNvCxnSpPr>
            <a:stCxn id="30" idx="2"/>
            <a:endCxn id="24" idx="3"/>
          </p:cNvCxnSpPr>
          <p:nvPr/>
        </p:nvCxnSpPr>
        <p:spPr>
          <a:xfrm flipH="1" flipV="1">
            <a:off x="8003177" y="3439887"/>
            <a:ext cx="444137" cy="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1723A678-A843-41BD-A106-1805C55B618F}"/>
              </a:ext>
            </a:extLst>
          </p:cNvPr>
          <p:cNvGrpSpPr/>
          <p:nvPr/>
        </p:nvGrpSpPr>
        <p:grpSpPr>
          <a:xfrm>
            <a:off x="465910" y="1088570"/>
            <a:ext cx="1188719" cy="4005946"/>
            <a:chOff x="465910" y="1088570"/>
            <a:chExt cx="1188719" cy="400594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73D07D08-5B4B-423E-BE4C-0EE75332133D}"/>
                </a:ext>
              </a:extLst>
            </p:cNvPr>
            <p:cNvSpPr/>
            <p:nvPr/>
          </p:nvSpPr>
          <p:spPr>
            <a:xfrm>
              <a:off x="465910" y="4624253"/>
              <a:ext cx="1158240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step6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2C432600-9257-4B80-BA7A-18772CE8DEDC}"/>
                </a:ext>
              </a:extLst>
            </p:cNvPr>
            <p:cNvSpPr/>
            <p:nvPr/>
          </p:nvSpPr>
          <p:spPr>
            <a:xfrm>
              <a:off x="487680" y="1780902"/>
              <a:ext cx="1158240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step2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4F466C83-23B2-44E7-B2BA-243F74611EC4}"/>
                </a:ext>
              </a:extLst>
            </p:cNvPr>
            <p:cNvSpPr/>
            <p:nvPr/>
          </p:nvSpPr>
          <p:spPr>
            <a:xfrm>
              <a:off x="487680" y="2414451"/>
              <a:ext cx="1158240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step3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5356F929-6941-47FD-8FAE-0E82C2420010}"/>
                </a:ext>
              </a:extLst>
            </p:cNvPr>
            <p:cNvSpPr/>
            <p:nvPr/>
          </p:nvSpPr>
          <p:spPr>
            <a:xfrm>
              <a:off x="465910" y="3204754"/>
              <a:ext cx="1158240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step4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EBDB02CA-D4C3-4BBC-BB4A-400742A8EB56}"/>
                </a:ext>
              </a:extLst>
            </p:cNvPr>
            <p:cNvSpPr/>
            <p:nvPr/>
          </p:nvSpPr>
          <p:spPr>
            <a:xfrm>
              <a:off x="465910" y="3881845"/>
              <a:ext cx="1158240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step5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ED9E19AA-6A9E-48FB-8E5B-0ECFFA26F8B7}"/>
                </a:ext>
              </a:extLst>
            </p:cNvPr>
            <p:cNvSpPr/>
            <p:nvPr/>
          </p:nvSpPr>
          <p:spPr>
            <a:xfrm>
              <a:off x="496389" y="1088570"/>
              <a:ext cx="1158240" cy="4702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step1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69327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692E649-FE20-4C1B-8FEB-1DBDE1D80804}"/>
              </a:ext>
            </a:extLst>
          </p:cNvPr>
          <p:cNvSpPr/>
          <p:nvPr/>
        </p:nvSpPr>
        <p:spPr>
          <a:xfrm>
            <a:off x="0" y="-17417"/>
            <a:ext cx="12192000" cy="7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Step 1 Plain text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xmlns="" id="{431163A2-5435-4091-A8FA-80B53DE51F41}"/>
              </a:ext>
            </a:extLst>
          </p:cNvPr>
          <p:cNvSpPr txBox="1">
            <a:spLocks/>
          </p:cNvSpPr>
          <p:nvPr/>
        </p:nvSpPr>
        <p:spPr>
          <a:xfrm>
            <a:off x="686143" y="1376145"/>
            <a:ext cx="10817879" cy="205285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Plain text is the simple text , information or </a:t>
            </a:r>
            <a:r>
              <a:rPr lang="en-IN" dirty="0" err="1"/>
              <a:t>msg</a:t>
            </a:r>
            <a:r>
              <a:rPr lang="en-IN" dirty="0"/>
              <a:t> to be send from sender to receiver.</a:t>
            </a:r>
          </a:p>
          <a:p>
            <a:r>
              <a:rPr lang="en-IN" dirty="0"/>
              <a:t>Plain text may be very much confidential to user thus provide an encryption technique to provide safety during transaction and storage format.</a:t>
            </a:r>
          </a:p>
        </p:txBody>
      </p:sp>
    </p:spTree>
    <p:extLst>
      <p:ext uri="{BB962C8B-B14F-4D97-AF65-F5344CB8AC3E}">
        <p14:creationId xmlns:p14="http://schemas.microsoft.com/office/powerpoint/2010/main" xmlns="" val="145081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1093</Words>
  <Application>Microsoft Office PowerPoint</Application>
  <PresentationFormat>Custom</PresentationFormat>
  <Paragraphs>542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Frame</vt:lpstr>
      <vt:lpstr>DES(S-box &amp; P-box). </vt:lpstr>
      <vt:lpstr>Des</vt:lpstr>
      <vt:lpstr>Des uses</vt:lpstr>
      <vt:lpstr>Slide 4</vt:lpstr>
      <vt:lpstr>Slide 5</vt:lpstr>
      <vt:lpstr>Slide 6</vt:lpstr>
      <vt:lpstr>Des is based on two fundamental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How S-box works</vt:lpstr>
      <vt:lpstr>Slide 18</vt:lpstr>
      <vt:lpstr>Slide 19</vt:lpstr>
      <vt:lpstr>Slide 20</vt:lpstr>
      <vt:lpstr>Final permutation</vt:lpstr>
      <vt:lpstr>Step 6 cipher text</vt:lpstr>
      <vt:lpstr>Thankyou…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DES(S-box &amp; P-box)</dc:title>
  <dc:creator>Prof. KaneezKhatoon</dc:creator>
  <cp:lastModifiedBy>Administrator</cp:lastModifiedBy>
  <cp:revision>62</cp:revision>
  <dcterms:created xsi:type="dcterms:W3CDTF">2018-03-24T02:55:35Z</dcterms:created>
  <dcterms:modified xsi:type="dcterms:W3CDTF">2018-07-25T12:25:59Z</dcterms:modified>
</cp:coreProperties>
</file>